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4" r:id="rId2"/>
  </p:sldMasterIdLst>
  <p:notesMasterIdLst>
    <p:notesMasterId r:id="rId109"/>
  </p:notesMasterIdLst>
  <p:handoutMasterIdLst>
    <p:handoutMasterId r:id="rId110"/>
  </p:handoutMasterIdLst>
  <p:sldIdLst>
    <p:sldId id="272" r:id="rId3"/>
    <p:sldId id="268" r:id="rId4"/>
    <p:sldId id="395" r:id="rId5"/>
    <p:sldId id="447" r:id="rId6"/>
    <p:sldId id="394" r:id="rId7"/>
    <p:sldId id="273" r:id="rId8"/>
    <p:sldId id="373" r:id="rId9"/>
    <p:sldId id="285" r:id="rId10"/>
    <p:sldId id="287" r:id="rId11"/>
    <p:sldId id="288" r:id="rId12"/>
    <p:sldId id="568" r:id="rId13"/>
    <p:sldId id="569" r:id="rId14"/>
    <p:sldId id="574" r:id="rId15"/>
    <p:sldId id="570" r:id="rId16"/>
    <p:sldId id="266" r:id="rId17"/>
    <p:sldId id="267" r:id="rId18"/>
    <p:sldId id="435" r:id="rId19"/>
    <p:sldId id="269" r:id="rId20"/>
    <p:sldId id="271" r:id="rId21"/>
    <p:sldId id="438" r:id="rId22"/>
    <p:sldId id="479" r:id="rId23"/>
    <p:sldId id="462" r:id="rId24"/>
    <p:sldId id="507" r:id="rId25"/>
    <p:sldId id="509" r:id="rId26"/>
    <p:sldId id="510" r:id="rId27"/>
    <p:sldId id="511" r:id="rId28"/>
    <p:sldId id="512" r:id="rId29"/>
    <p:sldId id="376" r:id="rId30"/>
    <p:sldId id="377" r:id="rId31"/>
    <p:sldId id="380" r:id="rId32"/>
    <p:sldId id="378" r:id="rId33"/>
    <p:sldId id="379" r:id="rId34"/>
    <p:sldId id="381" r:id="rId35"/>
    <p:sldId id="382" r:id="rId36"/>
    <p:sldId id="383" r:id="rId37"/>
    <p:sldId id="384" r:id="rId38"/>
    <p:sldId id="575" r:id="rId39"/>
    <p:sldId id="576" r:id="rId40"/>
    <p:sldId id="388" r:id="rId41"/>
    <p:sldId id="580" r:id="rId42"/>
    <p:sldId id="577" r:id="rId43"/>
    <p:sldId id="387" r:id="rId44"/>
    <p:sldId id="579" r:id="rId45"/>
    <p:sldId id="439" r:id="rId46"/>
    <p:sldId id="389" r:id="rId47"/>
    <p:sldId id="390" r:id="rId48"/>
    <p:sldId id="446" r:id="rId49"/>
    <p:sldId id="445" r:id="rId50"/>
    <p:sldId id="420" r:id="rId51"/>
    <p:sldId id="302" r:id="rId52"/>
    <p:sldId id="303" r:id="rId53"/>
    <p:sldId id="305" r:id="rId54"/>
    <p:sldId id="306" r:id="rId55"/>
    <p:sldId id="308" r:id="rId56"/>
    <p:sldId id="421" r:id="rId57"/>
    <p:sldId id="310" r:id="rId58"/>
    <p:sldId id="311" r:id="rId59"/>
    <p:sldId id="312" r:id="rId60"/>
    <p:sldId id="313" r:id="rId61"/>
    <p:sldId id="314" r:id="rId62"/>
    <p:sldId id="430" r:id="rId63"/>
    <p:sldId id="316" r:id="rId64"/>
    <p:sldId id="317" r:id="rId65"/>
    <p:sldId id="413" r:id="rId66"/>
    <p:sldId id="423" r:id="rId67"/>
    <p:sldId id="318" r:id="rId68"/>
    <p:sldId id="554" r:id="rId69"/>
    <p:sldId id="555" r:id="rId70"/>
    <p:sldId id="523" r:id="rId71"/>
    <p:sldId id="524" r:id="rId72"/>
    <p:sldId id="526" r:id="rId73"/>
    <p:sldId id="527" r:id="rId74"/>
    <p:sldId id="528" r:id="rId75"/>
    <p:sldId id="529" r:id="rId76"/>
    <p:sldId id="531" r:id="rId77"/>
    <p:sldId id="535" r:id="rId78"/>
    <p:sldId id="533" r:id="rId79"/>
    <p:sldId id="534" r:id="rId80"/>
    <p:sldId id="536" r:id="rId81"/>
    <p:sldId id="537" r:id="rId82"/>
    <p:sldId id="546" r:id="rId83"/>
    <p:sldId id="547" r:id="rId84"/>
    <p:sldId id="548" r:id="rId85"/>
    <p:sldId id="549" r:id="rId86"/>
    <p:sldId id="550" r:id="rId87"/>
    <p:sldId id="551" r:id="rId88"/>
    <p:sldId id="552" r:id="rId89"/>
    <p:sldId id="553" r:id="rId90"/>
    <p:sldId id="319" r:id="rId91"/>
    <p:sldId id="594" r:id="rId92"/>
    <p:sldId id="593" r:id="rId93"/>
    <p:sldId id="320" r:id="rId94"/>
    <p:sldId id="432" r:id="rId95"/>
    <p:sldId id="419" r:id="rId96"/>
    <p:sldId id="290" r:id="rId97"/>
    <p:sldId id="592" r:id="rId98"/>
    <p:sldId id="581" r:id="rId99"/>
    <p:sldId id="538" r:id="rId100"/>
    <p:sldId id="291" r:id="rId101"/>
    <p:sldId id="293" r:id="rId102"/>
    <p:sldId id="295" r:id="rId103"/>
    <p:sldId id="540" r:id="rId104"/>
    <p:sldId id="297" r:id="rId105"/>
    <p:sldId id="299" r:id="rId106"/>
    <p:sldId id="300" r:id="rId107"/>
    <p:sldId id="301" r:id="rId10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DD6501"/>
    <a:srgbClr val="B9B9B9"/>
    <a:srgbClr val="FFCC66"/>
    <a:srgbClr val="E0AC00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3364" autoAdjust="0"/>
  </p:normalViewPr>
  <p:slideViewPr>
    <p:cSldViewPr showGuides="1">
      <p:cViewPr varScale="1">
        <p:scale>
          <a:sx n="77" d="100"/>
          <a:sy n="77" d="100"/>
        </p:scale>
        <p:origin x="1733" y="5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2025-09-22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7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3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1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33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5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14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14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8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0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20F10-CA6B-0CD1-7872-72AA82CC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CB4B8E-CCEB-0F5D-FC4D-34311B4D8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2B9CB-CEDB-B096-E516-076958ABE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B0AF9-6FF2-0538-39FC-BF1CFCAE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37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5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99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6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26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7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05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19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5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761C-890B-5DFF-ECCC-59ED2F30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620708-D7F2-23EC-F810-A9CCDEA5F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BF2FB-4AED-5203-A301-F8A098F83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9248E-9D93-07F8-1B7B-572D4CF1E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2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2EDE-6D7E-3902-E01D-2A24C553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6C83A-B5FF-4DB2-64AA-D19A2A1ED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5A8090-7BAB-8155-53EE-5FEC348C5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1D97C-67D7-09BD-A89D-D6747965D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1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1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35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0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75FD3-2813-1BBE-9E36-15F9D3C2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53898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95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850D1-F5F9-A1EE-213E-3F79615A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53D1F8-736E-37B4-9D87-4C3084DD4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F4395-8FCB-1776-51B4-42F7E957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D4897-8C39-9900-31D5-AE7D8AAC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78634-51B3-43C5-E39F-869F454B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3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4ADB3-5C2C-1B80-B84D-0052F4B0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BC565-6A63-12AB-BA3F-CCDC0AD7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C7F06-4071-7C9B-C738-F62BE196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A4153-A3EA-E8F9-AD6F-54FD6A5A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0CB1-99E5-20E0-D17A-6A3F98A3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45C8-C45F-A3ED-14F2-5307212B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E09359-6F8D-355B-C6D5-43C5F47FB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62256-A388-0E32-F745-4A42026B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9991E-109B-A2C5-85CE-5D5D9757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B1051-D9AC-2277-F420-90B22CF6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73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D922F-04A6-4734-3A4C-7DA855C7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E6165-59BA-C0D6-F105-0E2098FD7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CAABE-CD27-7C6C-B5AD-69953E727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284CE-A582-AAFB-9D2A-DA3ACB3C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3F1BEE-5AF7-83A7-496F-C8A21027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04EA2-A2A3-F9C4-B97B-50C8E162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3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D56-EDAA-5D38-F1CC-81CFC069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4F894F-1C2B-481F-79C1-504653CF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BC7AB5-F80C-AE0D-D9A6-86741BB6B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90103B-A29B-F533-4B00-E54D1C056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D9E86B-EC0C-0355-F2BE-99B40AE6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565A51-3BE1-7EC8-3373-89742E90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EB17B-3728-4827-50AA-06E25D4B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2BFC8-0D9B-2E6E-53BD-73A4244D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35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4D12D-8E78-6AD2-C786-CC76D0CE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20F808-9CC5-0711-E670-2D71982F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9B27EC-B751-109C-9C17-8110D7AA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09B89D-D80B-CBBC-1E79-EF873396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50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92A5B-C2BD-75CC-A83C-2CCEECF8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F2A825-09F4-E006-6E1B-938282CE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31D0F-0558-99D5-3156-B568A807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3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6CE85-4DC1-6332-E5F5-50E23BC7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97343-BCF9-3149-3731-623C2B6E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856AF5-FFFD-BFB1-892C-F95AB38D9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8F1694-B87F-C28F-EFC8-8A383177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D9F18-1543-91C5-5DFF-B3C8BD94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B845C-BAFF-2279-A1B9-A54BCACB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15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4A209-4F9D-2797-A279-BB4A28EB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AEF67D-3FF5-2D03-91CB-7027DF53C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752443-3B93-F5D0-9029-38955A464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5D4B6-EB84-0F3F-F683-4CCE4336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D8828-85D8-0283-4BB3-2C083770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4F8C41-BF7C-9CE5-BC3E-30F6AE04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79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A70BE-BA73-0969-239A-E55F66A4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0717B5-6760-0461-BB43-0887A60F7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F0A27-007C-99CE-292C-02099ABE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A3AB4-6741-AE61-5221-2CC56F26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E6126-FCB9-FEC8-C729-1AF79CD5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786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5988A4-1672-E8B6-7275-B3D22BAF5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ADCD57-56BA-F3BC-28CE-21C9096F9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FB1E-823E-4847-7338-A1077C2E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D9796-3FEF-CA7C-FBD5-22130E0D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456E5-1655-E920-BA07-846D0EB7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9/22/2025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3" r:id="rId26"/>
    <p:sldLayoutId id="2147483726" r:id="rId2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472DFF-8AE2-63B6-FCB6-52A18A18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D070D-1AF0-C52A-8156-6A8903F2E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33C19-7182-6EC9-C85E-FAE1BE992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A58A5-CA77-4553-8319-4A88646CF22E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A5765-B5FC-1F68-AAC5-93933DC0C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ABD28-352F-9EA1-1863-81AA87492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5532B-BF67-44AA-9F76-F701692EF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0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image" Target="../media/image8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9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1741021" y="2408687"/>
            <a:ext cx="5711329" cy="501850"/>
          </a:xfrm>
        </p:spPr>
        <p:txBody>
          <a:bodyPr/>
          <a:lstStyle/>
          <a:p>
            <a:pPr algn="ctr"/>
            <a:r>
              <a:rPr lang="en-US" altLang="ko-KR" sz="2600" dirty="0"/>
              <a:t>Deep</a:t>
            </a:r>
            <a:r>
              <a:rPr lang="ko-KR" altLang="en-US" sz="2600" dirty="0"/>
              <a:t> </a:t>
            </a:r>
            <a:r>
              <a:rPr lang="en-US" altLang="ko-KR" sz="2600" dirty="0"/>
              <a:t>Learning(II)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014621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4" y="1931218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1950" y="5445245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0E0B826-5EA9-6EB9-EB12-09433D6A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하이퍼볼릭 탄젠트</a:t>
            </a:r>
            <a:r>
              <a:rPr lang="en-US" altLang="ko-KR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(tanh)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하이퍼볼릭 탄젠트 함수는 선형 함수의 결과를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사이에서 비선형 형태로 변형해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결과값의 평균이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아닌 양수로 편향된 문제를 해결하는 데 사용했지만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여전히 발생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E67E9-6102-081A-3DA7-085EACE7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07" y="4074747"/>
            <a:ext cx="3125244" cy="240808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8F3D57E-DA08-913C-E136-71A2B88B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44662B-DB64-27D5-032B-E785CE0B5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85" y="3476808"/>
            <a:ext cx="3072242" cy="585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D26377-5A7F-6A33-7D85-B38CF100BC8E}"/>
              </a:ext>
            </a:extLst>
          </p:cNvPr>
          <p:cNvSpPr txBox="1"/>
          <p:nvPr/>
        </p:nvSpPr>
        <p:spPr>
          <a:xfrm>
            <a:off x="1115580" y="4408319"/>
            <a:ext cx="3662501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Scaled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sigmoid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전형적인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sigmoid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변형한 형태로 기존 출력범위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(-1, 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로 변형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변동폭은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중심으로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(-1, 1)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498994" y="951898"/>
                <a:ext cx="8335923" cy="5754927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6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2900" b="1" dirty="0">
                    <a:solidFill>
                      <a:srgbClr val="DD6501"/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렐루</a:t>
                </a:r>
                <a:r>
                  <a:rPr lang="en-US" altLang="ko-KR" sz="2900" b="1" dirty="0">
                    <a:solidFill>
                      <a:srgbClr val="DD6501"/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(ReLU)</a:t>
                </a:r>
                <a:r>
                  <a:rPr lang="ko-KR" altLang="en-US" sz="2900" b="1" dirty="0">
                    <a:solidFill>
                      <a:srgbClr val="DD6501"/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 함수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US" altLang="ko-KR" sz="2900" dirty="0"/>
                  <a:t>ReLU </a:t>
                </a:r>
                <a:r>
                  <a:rPr lang="ko-KR" altLang="en-US" sz="2900" dirty="0"/>
                  <a:t>함수는</a:t>
                </a:r>
                <a:endParaRPr lang="en-US" altLang="ko-KR" sz="2900" dirty="0"/>
              </a:p>
              <a:p>
                <a:pPr lvl="1">
                  <a:lnSpc>
                    <a:spcPct val="160000"/>
                  </a:lnSpc>
                </a:pPr>
                <a:r>
                  <a:rPr lang="ko-KR" altLang="en-US" sz="2900" dirty="0"/>
                  <a:t>도함수는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29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r-AE" altLang="ko-KR" sz="29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altLang="ko-KR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2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ko-KR" sz="2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ar-AE" altLang="ko-KR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altLang="ko-KR" sz="2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ko-KR" altLang="ar-AE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ko-KR" altLang="ar-AE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 altLang="ko-KR" sz="29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altLang="ko-KR" sz="2900" dirty="0"/>
              </a:p>
              <a:p>
                <a:pPr lvl="1">
                  <a:lnSpc>
                    <a:spcPct val="160000"/>
                  </a:lnSpc>
                </a:pPr>
                <a:r>
                  <a:rPr lang="ko-KR" altLang="en-US" sz="2900" dirty="0"/>
                  <a:t>의미</a:t>
                </a:r>
                <a:endParaRPr lang="en-US" altLang="ko-KR" sz="290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29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9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sz="2900" dirty="0"/>
                  <a:t>→ 기울기 </a:t>
                </a:r>
                <a14:m>
                  <m:oMath xmlns:m="http://schemas.openxmlformats.org/officeDocument/2006/math">
                    <m:r>
                      <a:rPr lang="en-US" altLang="ko-KR" sz="2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9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2900" dirty="0"/>
              </a:p>
              <a:p>
                <a:pPr lvl="3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900" dirty="0"/>
                  <a:t>역전파</a:t>
                </a:r>
                <a:r>
                  <a:rPr lang="en-US" altLang="ko-KR" sz="2900" dirty="0"/>
                  <a:t>(backpropagation)</a:t>
                </a:r>
                <a:r>
                  <a:rPr lang="ko-KR" altLang="en-US" sz="2900" dirty="0"/>
                  <a:t>할 때 </a:t>
                </a:r>
                <a:r>
                  <a:rPr lang="en-US" altLang="ko-KR" sz="2900" b="1" dirty="0"/>
                  <a:t>gradient</a:t>
                </a:r>
                <a:r>
                  <a:rPr lang="ko-KR" altLang="en-US" sz="2900" b="1" dirty="0"/>
                  <a:t>가 그대로 전달된</a:t>
                </a:r>
                <a:r>
                  <a:rPr lang="ko-KR" altLang="en-US" sz="2900" dirty="0"/>
                  <a:t>다</a:t>
                </a:r>
                <a:r>
                  <a:rPr lang="en-US" altLang="ko-KR" sz="2900" dirty="0"/>
                  <a:t>.</a:t>
                </a:r>
              </a:p>
              <a:p>
                <a:pPr lvl="3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900" dirty="0" err="1"/>
                  <a:t>시그모이드나</a:t>
                </a:r>
                <a:r>
                  <a:rPr lang="ko-KR" altLang="en-US" sz="2900" dirty="0"/>
                  <a:t> </a:t>
                </a:r>
                <a:r>
                  <a:rPr lang="en-US" altLang="ko-KR" sz="2900" dirty="0"/>
                  <a:t>tanh</a:t>
                </a:r>
                <a:r>
                  <a:rPr lang="ko-KR" altLang="en-US" sz="2900" dirty="0"/>
                  <a:t>처럼 계속 줄어들어서 사라지는 현상</a:t>
                </a:r>
                <a:r>
                  <a:rPr lang="en-US" altLang="ko-KR" sz="2900" dirty="0"/>
                  <a:t>(</a:t>
                </a:r>
                <a:r>
                  <a:rPr lang="ko-KR" altLang="en-US" sz="2900" dirty="0"/>
                  <a:t>기울기 소멸</a:t>
                </a:r>
                <a:r>
                  <a:rPr lang="en-US" altLang="ko-KR" sz="2900" dirty="0"/>
                  <a:t>)</a:t>
                </a:r>
                <a:r>
                  <a:rPr lang="ko-KR" altLang="en-US" sz="2900" dirty="0"/>
                  <a:t>이 발생하지 않음</a:t>
                </a:r>
                <a:r>
                  <a:rPr lang="en-US" altLang="ko-KR" sz="2900" dirty="0"/>
                  <a:t>.</a:t>
                </a: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29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29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2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sz="2900" dirty="0"/>
                  <a:t>→ 기울기 </a:t>
                </a:r>
                <a14:m>
                  <m:oMath xmlns:m="http://schemas.openxmlformats.org/officeDocument/2006/math">
                    <m:r>
                      <a:rPr lang="en-US" altLang="ko-KR" sz="2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9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sz="2900" dirty="0"/>
              </a:p>
              <a:p>
                <a:pPr lvl="3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900" dirty="0"/>
                  <a:t>해당 뉴런은 가중치 업데이트가 일어나지 않음 → </a:t>
                </a:r>
                <a:r>
                  <a:rPr lang="en-US" altLang="ko-KR" sz="2900" dirty="0"/>
                  <a:t>"</a:t>
                </a:r>
                <a:r>
                  <a:rPr lang="ko-KR" altLang="en-US" sz="2900" dirty="0"/>
                  <a:t>죽은 뉴런</a:t>
                </a:r>
                <a:r>
                  <a:rPr lang="en-US" altLang="ko-KR" sz="2900" dirty="0"/>
                  <a:t>(Dying ReLU)" </a:t>
                </a:r>
                <a:r>
                  <a:rPr lang="ko-KR" altLang="en-US" sz="2900" dirty="0"/>
                  <a:t>문제 가능</a:t>
                </a:r>
                <a:endParaRPr lang="en-US" altLang="ko-KR" sz="2900" dirty="0"/>
              </a:p>
              <a:p>
                <a:pPr lvl="1">
                  <a:lnSpc>
                    <a:spcPct val="160000"/>
                  </a:lnSpc>
                </a:pPr>
                <a:r>
                  <a:rPr lang="ko-KR" altLang="en-US" sz="2900" b="1" dirty="0"/>
                  <a:t>결론</a:t>
                </a: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2900" dirty="0"/>
                  <a:t>ReLU</a:t>
                </a:r>
                <a:r>
                  <a:rPr lang="ko-KR" altLang="en-US" sz="2900" dirty="0"/>
                  <a:t>는 </a:t>
                </a:r>
                <a:r>
                  <a:rPr lang="ko-KR" altLang="en-US" sz="2900" b="1" dirty="0"/>
                  <a:t>양수 영역에서 </a:t>
                </a:r>
                <a:r>
                  <a:rPr lang="en-US" altLang="ko-KR" sz="2900" b="1" dirty="0"/>
                  <a:t>gradient</a:t>
                </a:r>
                <a:r>
                  <a:rPr lang="ko-KR" altLang="en-US" sz="2900" b="1" dirty="0"/>
                  <a:t>가 </a:t>
                </a:r>
                <a:r>
                  <a:rPr lang="en-US" altLang="ko-KR" sz="2900" b="1" dirty="0"/>
                  <a:t>1</a:t>
                </a:r>
                <a:r>
                  <a:rPr lang="ko-KR" altLang="en-US" sz="2900" b="1" dirty="0"/>
                  <a:t>로 유지되기 때문에 기울기 소멸 문제를 크게 완화</a:t>
                </a:r>
                <a:r>
                  <a:rPr lang="ko-KR" altLang="en-US" sz="2900" dirty="0"/>
                  <a:t>한다</a:t>
                </a:r>
                <a:r>
                  <a:rPr lang="en-US" altLang="ko-KR" sz="29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951898"/>
                <a:ext cx="8335923" cy="5754927"/>
              </a:xfrm>
              <a:blipFill>
                <a:blip r:embed="rId2"/>
                <a:stretch>
                  <a:fillRect l="-2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59D7714F-7154-B22C-24C2-0CDEF31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5117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B37D64-AC13-1CFF-54CF-471999BB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13" y="1412755"/>
            <a:ext cx="165758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959944" y="2228447"/>
            <a:ext cx="7304646" cy="396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dying ReLU</a:t>
            </a:r>
            <a:r>
              <a:rPr lang="ko-KR" altLang="en-US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  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ReLU(z) = max(0.01z, z)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 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56" y="1455738"/>
            <a:ext cx="2677379" cy="1849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58" y="1579676"/>
            <a:ext cx="3308018" cy="53585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80EAFC2-3EF2-450E-E4E4-BCC1A9719D62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리키렐루</a:t>
            </a:r>
            <a:r>
              <a:rPr lang="en-US" altLang="ko-KR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(Leaky ReLU)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함수</a:t>
            </a:r>
            <a:endParaRPr lang="ko-KR" altLang="en-US" sz="1600" dirty="0"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리키 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(Leaky ReLU)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 값이 음수이면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처럼 매우 작은 수를 반환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하면 입력 값이 수렴하는 구간이 제거되어 렐루 함수를 사용할 때 생기는 문제를 해결할 수 있음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7779910-CEA8-F06B-C6AA-631C6E84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(Softmax)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 출력되도록 정규화하여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출력 값들의 총합이 항상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 되도록 함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소프트맥스 함수는 보통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 노드의 활성화 함수로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수식으로 표현하면 다음과 같음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D9A2407-D141-4A0D-12A4-B1943F1D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9DD318-1302-2E90-B361-B1762B05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64" y="4235498"/>
            <a:ext cx="2070648" cy="817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AA7BF8-9298-CC7C-F720-6586B8150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8" y="5214817"/>
            <a:ext cx="6953336" cy="7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(Softmax)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exp(x)(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식에서는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의미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지수 함수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(exponential function)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출력층의 뉴런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그중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출력을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수식처럼 소프트맥스 함수의 분자는 입력 신호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지수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분모는 모든 입력 신호의 지수 함수 합으로 구성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CB63F94-9B5E-BC6F-933D-CD387A60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148" y="4350712"/>
            <a:ext cx="2704130" cy="116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렐루 함수와 소프트맥스 함수를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구현하는 코드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53" y="2390292"/>
            <a:ext cx="7280366" cy="15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59426EB-FE68-7880-C909-06B33622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80FF-BCB5-05C4-71F5-705FD6D3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59C045-DBAA-1448-0566-0604080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B8575B45-9060-685C-D198-B49E6D941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텐서플로에서 클래스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Dense()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0C9CB-5986-D056-CCDC-7B968E484A42}"/>
              </a:ext>
            </a:extLst>
          </p:cNvPr>
          <p:cNvSpPr txBox="1"/>
          <p:nvPr/>
        </p:nvSpPr>
        <p:spPr>
          <a:xfrm>
            <a:off x="4807635" y="1725701"/>
            <a:ext cx="4257711" cy="521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Sequential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층을 순차적으로 쌓는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간단한 모델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units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=4,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input_dim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=3)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차원(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input_dim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)은 입력 데이터가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/>
              <a:t>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3개의 특성을 가진다는 것을 의미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는 이 층의 출력 뉴런 수, 즉 4개의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/>
              <a:t>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노드가 있다는 것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활성화 함수로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ReLU를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/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사용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units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=2,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softmax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층으로, 2개의 출력 노드를 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softmax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활성화 함수는 분류 문제에서 확률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/>
              <a:t>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분포로 변환하는 데 사용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B2595A-A3A8-B72A-8822-A8D16FBE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9" y="1988825"/>
            <a:ext cx="4372926" cy="37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A47B-2687-1B48-B1A4-D3DBC416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0239F66-4CE6-0074-DDD8-E652F784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61F7E16D-3AB1-A29A-CEA8-26D9FC4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335923" cy="5530271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텐서플로에서 클래스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Dense()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라이브러리에서 제공하는 신경망층 중 하나로, 인공 신경망의 완전 연결 층(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구현하는 역할을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클래스는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Keras의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클래스를 상속받아 동작하며, 그 내부에서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가중치(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</a:rPr>
              <a:t>weight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)와 편향(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</a:rPr>
              <a:t>bias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)을 생성하고, 활성화 함수와 함께 입력 데이터를 처리하는 기능을 수행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작동 방식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 Unicode MS"/>
              </a:rPr>
              <a:t>        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클래스를 호출하면 객체가 생성되고, 이 객체가 모델에 추가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클래스는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가중치와 편향을 관리하며, 학습 과정에서 이 값들을 업데이트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lvl="1">
              <a:lnSpc>
                <a:spcPct val="170000"/>
              </a:lnSpc>
            </a:pPr>
            <a:r>
              <a:rPr kumimoji="0" lang="ko-KR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예를들어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Dense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units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=4,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activation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='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')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는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Dense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층 객체를 생성하며, 이 객체가 신경망에 추가되면 자동으로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및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backward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propagation에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따라 학습이 이루어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진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endParaRPr kumimoji="0" lang="ko-KR" altLang="ko-K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3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EE0E-C4DE-0091-633B-53E08635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968D3F5-611D-9D91-192C-B333DA54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03008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7624072-56DD-FADE-4773-CDE8045B7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335923" cy="553027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Dense </a:t>
            </a:r>
            <a:r>
              <a:rPr lang="ko-KR" altLang="en-US" b="1" dirty="0"/>
              <a:t>레이어의 핵심 연산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/>
              <a:t>Dense </a:t>
            </a:r>
            <a:r>
              <a:rPr lang="ko-KR" altLang="en-US" dirty="0"/>
              <a:t>레이어는 다음과 같은 연산을 수행한다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Dense </a:t>
            </a:r>
            <a:r>
              <a:rPr lang="ko-KR" altLang="en-US" dirty="0"/>
              <a:t>레이어의 주요 구성 요소</a:t>
            </a:r>
            <a:endParaRPr lang="en-US" altLang="ko-KR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가중치 행렬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kernel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입력과 출력 사이의 연결 가중치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바이어스 벡터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bias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출력에 추가되는 편향 값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활성화 함수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출력에 비선형성을 추가하는 함수</a:t>
            </a:r>
            <a:endParaRPr lang="en-US" altLang="ko-KR" dirty="0"/>
          </a:p>
          <a:p>
            <a:pPr marL="334963"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200000"/>
              </a:lnSpc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DF544-7D9C-C1AD-DF7A-0F64CA98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71" y="2276860"/>
            <a:ext cx="3686848" cy="3857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E07EFA-9178-23D7-D0E6-105893EE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78" y="2852930"/>
            <a:ext cx="4147704" cy="14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8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5A1B-4801-9C88-3444-4B3B6744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0975BD-9F63-1A46-20A5-FF956AC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1087B3F-CB66-F514-9E01-72CA157F5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894292"/>
            <a:ext cx="8335923" cy="553027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KoPub돋움체_Pro Light" pitchFamily="18" charset="-127"/>
                <a:ea typeface="KoPub돋움체_Pro Light" pitchFamily="18" charset="-127"/>
              </a:rPr>
              <a:t>텐서플로에서 클래스 </a:t>
            </a:r>
            <a:r>
              <a:rPr lang="en-US" altLang="ko-KR" sz="2000" b="1" dirty="0">
                <a:latin typeface="KoPub돋움체_Pro Light" pitchFamily="18" charset="-127"/>
                <a:ea typeface="KoPub돋움체_Pro Light" pitchFamily="18" charset="-127"/>
              </a:rPr>
              <a:t>Dense()</a:t>
            </a:r>
            <a:r>
              <a:rPr lang="ko-KR" altLang="en-US" sz="2000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000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C102D9-5C8D-5FC5-283C-B7E1BB95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5" y="1519560"/>
            <a:ext cx="6451984" cy="53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6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19FA3BAF-F187-4406-A234-F705CE91C597}"/>
              </a:ext>
            </a:extLst>
          </p:cNvPr>
          <p:cNvSpPr txBox="1">
            <a:spLocks noChangeArrowheads="1"/>
          </p:cNvSpPr>
          <p:nvPr/>
        </p:nvSpPr>
        <p:spPr>
          <a:xfrm>
            <a:off x="723115" y="1685134"/>
            <a:ext cx="7865973" cy="353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AND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34" name="Group 69">
            <a:extLst>
              <a:ext uri="{FF2B5EF4-FFF2-40B4-BE49-F238E27FC236}">
                <a16:creationId xmlns:a16="http://schemas.microsoft.com/office/drawing/2014/main" id="{340F5AB5-B2FE-48C9-BF1D-E652607B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04688"/>
              </p:ext>
            </p:extLst>
          </p:nvPr>
        </p:nvGraphicFramePr>
        <p:xfrm>
          <a:off x="4911726" y="3928666"/>
          <a:ext cx="2159795" cy="1485900"/>
        </p:xfrm>
        <a:graphic>
          <a:graphicData uri="http://schemas.openxmlformats.org/drawingml/2006/table">
            <a:tbl>
              <a:tblPr/>
              <a:tblGrid>
                <a:gridCol w="539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15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15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kumimoji="1" lang="en-US" altLang="ko-KR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" name="Group 36">
            <a:extLst>
              <a:ext uri="{FF2B5EF4-FFF2-40B4-BE49-F238E27FC236}">
                <a16:creationId xmlns:a16="http://schemas.microsoft.com/office/drawing/2014/main" id="{DBF2A630-C871-4D32-89B8-5D6E136A2485}"/>
              </a:ext>
            </a:extLst>
          </p:cNvPr>
          <p:cNvGrpSpPr>
            <a:grpSpLocks/>
          </p:cNvGrpSpPr>
          <p:nvPr/>
        </p:nvGrpSpPr>
        <p:grpSpPr bwMode="auto">
          <a:xfrm>
            <a:off x="4696222" y="2279650"/>
            <a:ext cx="2556272" cy="1119188"/>
            <a:chOff x="1791" y="1389"/>
            <a:chExt cx="2147" cy="940"/>
          </a:xfrm>
        </p:grpSpPr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5C3032A8-0270-493B-BA03-BEC53B4C3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D8A339FD-9ECD-4EC1-B1EC-63336520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en-US" sz="2000" kern="0">
                <a:solidFill>
                  <a:srgbClr val="000000"/>
                </a:solidFill>
              </a:endParaRPr>
            </a:p>
          </p:txBody>
        </p:sp>
        <p:cxnSp>
          <p:nvCxnSpPr>
            <p:cNvPr id="38" name="AutoShape 39">
              <a:extLst>
                <a:ext uri="{FF2B5EF4-FFF2-40B4-BE49-F238E27FC236}">
                  <a16:creationId xmlns:a16="http://schemas.microsoft.com/office/drawing/2014/main" id="{3DC9EBE3-1D51-47B8-8807-8A8A1284F669}"/>
                </a:ext>
              </a:extLst>
            </p:cNvPr>
            <p:cNvCxnSpPr>
              <a:cxnSpLocks noChangeShapeType="1"/>
              <a:stCxn id="41" idx="3"/>
              <a:endCxn id="37" idx="2"/>
            </p:cNvCxnSpPr>
            <p:nvPr/>
          </p:nvCxnSpPr>
          <p:spPr bwMode="auto">
            <a:xfrm>
              <a:off x="2183" y="1557"/>
              <a:ext cx="650" cy="2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40">
              <a:extLst>
                <a:ext uri="{FF2B5EF4-FFF2-40B4-BE49-F238E27FC236}">
                  <a16:creationId xmlns:a16="http://schemas.microsoft.com/office/drawing/2014/main" id="{09DB1555-8A2E-4FCA-8C34-FB9D63810708}"/>
                </a:ext>
              </a:extLst>
            </p:cNvPr>
            <p:cNvCxnSpPr>
              <a:cxnSpLocks noChangeShapeType="1"/>
              <a:stCxn id="42" idx="3"/>
              <a:endCxn id="37" idx="2"/>
            </p:cNvCxnSpPr>
            <p:nvPr/>
          </p:nvCxnSpPr>
          <p:spPr bwMode="auto">
            <a:xfrm flipV="1">
              <a:off x="2194" y="1789"/>
              <a:ext cx="639" cy="5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41">
              <a:extLst>
                <a:ext uri="{FF2B5EF4-FFF2-40B4-BE49-F238E27FC236}">
                  <a16:creationId xmlns:a16="http://schemas.microsoft.com/office/drawing/2014/main" id="{F8730E34-6920-41E4-BFCD-0568CA6C18B6}"/>
                </a:ext>
              </a:extLst>
            </p:cNvPr>
            <p:cNvCxnSpPr>
              <a:cxnSpLocks noChangeShapeType="1"/>
              <a:stCxn id="43" idx="3"/>
              <a:endCxn id="37" idx="2"/>
            </p:cNvCxnSpPr>
            <p:nvPr/>
          </p:nvCxnSpPr>
          <p:spPr bwMode="auto">
            <a:xfrm flipV="1">
              <a:off x="2143" y="1789"/>
              <a:ext cx="690" cy="3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42">
              <a:extLst>
                <a:ext uri="{FF2B5EF4-FFF2-40B4-BE49-F238E27FC236}">
                  <a16:creationId xmlns:a16="http://schemas.microsoft.com/office/drawing/2014/main" id="{D52A539B-9AC9-46B1-BA67-CA36F234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34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x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" name="Text Box 43">
              <a:extLst>
                <a:ext uri="{FF2B5EF4-FFF2-40B4-BE49-F238E27FC236}">
                  <a16:creationId xmlns:a16="http://schemas.microsoft.com/office/drawing/2014/main" id="{BF562D35-1564-4276-8855-C79506377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675"/>
              <a:ext cx="34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x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Text Box 44">
              <a:extLst>
                <a:ext uri="{FF2B5EF4-FFF2-40B4-BE49-F238E27FC236}">
                  <a16:creationId xmlns:a16="http://schemas.microsoft.com/office/drawing/2014/main" id="{01605E80-6E38-483B-8258-1B3E0F929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2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 dirty="0">
                  <a:solidFill>
                    <a:srgbClr val="000000"/>
                  </a:solidFill>
                </a:rPr>
                <a:t>1</a:t>
              </a:r>
              <a:endParaRPr lang="en-US" altLang="ko-KR" sz="2000" kern="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44" name="Line 45">
              <a:extLst>
                <a:ext uri="{FF2B5EF4-FFF2-40B4-BE49-F238E27FC236}">
                  <a16:creationId xmlns:a16="http://schemas.microsoft.com/office/drawing/2014/main" id="{AB9E3EC5-8AA7-4D99-A09B-987058F9C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5" name="Text Box 46">
              <a:extLst>
                <a:ext uri="{FF2B5EF4-FFF2-40B4-BE49-F238E27FC236}">
                  <a16:creationId xmlns:a16="http://schemas.microsoft.com/office/drawing/2014/main" id="{808AC224-95AE-4C6E-A077-C33F95BE1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30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46" name="Text Box 47">
              <a:extLst>
                <a:ext uri="{FF2B5EF4-FFF2-40B4-BE49-F238E27FC236}">
                  <a16:creationId xmlns:a16="http://schemas.microsoft.com/office/drawing/2014/main" id="{E53B3EC0-AEC2-4C9C-8900-E69DACC8A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23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DDEB69A9-A47A-4E9F-9E88-70CC10674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FB95EF59-452E-4EF9-AB73-A835C7A9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9" name="Text Box 50">
              <a:extLst>
                <a:ext uri="{FF2B5EF4-FFF2-40B4-BE49-F238E27FC236}">
                  <a16:creationId xmlns:a16="http://schemas.microsoft.com/office/drawing/2014/main" id="{2C329BA9-B043-491C-B7CF-608D60908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1748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50" name="Text Box 51">
              <a:extLst>
                <a:ext uri="{FF2B5EF4-FFF2-40B4-BE49-F238E27FC236}">
                  <a16:creationId xmlns:a16="http://schemas.microsoft.com/office/drawing/2014/main" id="{58C9C479-8C81-4095-A0ED-FB341A081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51" name="Text Box 52">
              <a:extLst>
                <a:ext uri="{FF2B5EF4-FFF2-40B4-BE49-F238E27FC236}">
                  <a16:creationId xmlns:a16="http://schemas.microsoft.com/office/drawing/2014/main" id="{F8B72462-A8A8-4AA5-BBF7-0AFE91D6A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26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y</a:t>
              </a:r>
            </a:p>
          </p:txBody>
        </p:sp>
      </p:grpSp>
      <p:sp>
        <p:nvSpPr>
          <p:cNvPr id="52" name="Line 53">
            <a:extLst>
              <a:ext uri="{FF2B5EF4-FFF2-40B4-BE49-F238E27FC236}">
                <a16:creationId xmlns:a16="http://schemas.microsoft.com/office/drawing/2014/main" id="{72D7C0C6-2AFC-4525-A72A-EFADB59B3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075" y="4276328"/>
            <a:ext cx="17002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D06AB450-B25F-499F-8F05-7C92FD7358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66157" y="2872581"/>
            <a:ext cx="0" cy="16192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127E4396-2760-402F-8605-2601B9BD6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3041" y="2924969"/>
            <a:ext cx="1566863" cy="15132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Line 56">
            <a:extLst>
              <a:ext uri="{FF2B5EF4-FFF2-40B4-BE49-F238E27FC236}">
                <a16:creationId xmlns:a16="http://schemas.microsoft.com/office/drawing/2014/main" id="{4E59494C-A97F-453B-898D-6C292F94A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7348" y="3466703"/>
            <a:ext cx="863203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55F6CC91-0EC1-413D-92AB-3C0E8B610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466703"/>
            <a:ext cx="0" cy="8096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 Box 58">
            <a:extLst>
              <a:ext uri="{FF2B5EF4-FFF2-40B4-BE49-F238E27FC236}">
                <a16:creationId xmlns:a16="http://schemas.microsoft.com/office/drawing/2014/main" id="{A79A0DBE-D6FF-4110-98F2-7B6343B4C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98" y="4379912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8" name="Text Box 59">
            <a:extLst>
              <a:ext uri="{FF2B5EF4-FFF2-40B4-BE49-F238E27FC236}">
                <a16:creationId xmlns:a16="http://schemas.microsoft.com/office/drawing/2014/main" id="{41969B9C-5C63-4B8E-8DE9-BF739CEE5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538" y="3304778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1380514A-C24B-4CF2-898C-9579570C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204" y="3358356"/>
            <a:ext cx="215503" cy="215504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0" name="Oval 61">
            <a:extLst>
              <a:ext uri="{FF2B5EF4-FFF2-40B4-BE49-F238E27FC236}">
                <a16:creationId xmlns:a16="http://schemas.microsoft.com/office/drawing/2014/main" id="{A2F90148-1D20-487D-BDD0-15EB54A2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204" y="4169172"/>
            <a:ext cx="215503" cy="21550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1" name="Oval 62">
            <a:extLst>
              <a:ext uri="{FF2B5EF4-FFF2-40B4-BE49-F238E27FC236}">
                <a16:creationId xmlns:a16="http://schemas.microsoft.com/office/drawing/2014/main" id="{757EF7BC-0925-4B21-8163-C72A3B36C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810" y="4169172"/>
            <a:ext cx="215503" cy="21550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2" name="Oval 63">
            <a:extLst>
              <a:ext uri="{FF2B5EF4-FFF2-40B4-BE49-F238E27FC236}">
                <a16:creationId xmlns:a16="http://schemas.microsoft.com/office/drawing/2014/main" id="{359EC5B4-DD81-4FF9-BE80-997C1B7C5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810" y="3358356"/>
            <a:ext cx="215503" cy="215504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3" name="Text Box 70">
            <a:extLst>
              <a:ext uri="{FF2B5EF4-FFF2-40B4-BE49-F238E27FC236}">
                <a16:creationId xmlns:a16="http://schemas.microsoft.com/office/drawing/2014/main" id="{22FAB4B6-B5C3-42DA-85A5-FC95394A8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342" y="3413125"/>
            <a:ext cx="33249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 dirty="0">
                <a:solidFill>
                  <a:srgbClr val="000000"/>
                </a:solidFill>
              </a:rPr>
              <a:t>w1=1.0, w2=1.0, w3=-1.5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B46BA-EEFE-F66C-6100-B177BC83B650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D0512FE7-AD62-425E-9BFB-BEEA383AF182}"/>
              </a:ext>
            </a:extLst>
          </p:cNvPr>
          <p:cNvSpPr txBox="1">
            <a:spLocks noChangeArrowheads="1"/>
          </p:cNvSpPr>
          <p:nvPr/>
        </p:nvSpPr>
        <p:spPr>
          <a:xfrm>
            <a:off x="723115" y="1685134"/>
            <a:ext cx="7865973" cy="353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OR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34" name="Group 67">
            <a:extLst>
              <a:ext uri="{FF2B5EF4-FFF2-40B4-BE49-F238E27FC236}">
                <a16:creationId xmlns:a16="http://schemas.microsoft.com/office/drawing/2014/main" id="{EDFA88B9-CD27-4E69-980B-1D2EDF7B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89277"/>
              </p:ext>
            </p:extLst>
          </p:nvPr>
        </p:nvGraphicFramePr>
        <p:xfrm>
          <a:off x="4572000" y="4023122"/>
          <a:ext cx="2159795" cy="1485900"/>
        </p:xfrm>
        <a:graphic>
          <a:graphicData uri="http://schemas.openxmlformats.org/drawingml/2006/table">
            <a:tbl>
              <a:tblPr/>
              <a:tblGrid>
                <a:gridCol w="539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15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15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kumimoji="1" lang="en-US" altLang="ko-KR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" name="Group 69">
            <a:extLst>
              <a:ext uri="{FF2B5EF4-FFF2-40B4-BE49-F238E27FC236}">
                <a16:creationId xmlns:a16="http://schemas.microsoft.com/office/drawing/2014/main" id="{73E2DFC8-F9F9-4777-AC9E-BA0AB6B01DBD}"/>
              </a:ext>
            </a:extLst>
          </p:cNvPr>
          <p:cNvGrpSpPr>
            <a:grpSpLocks/>
          </p:cNvGrpSpPr>
          <p:nvPr/>
        </p:nvGrpSpPr>
        <p:grpSpPr bwMode="auto">
          <a:xfrm>
            <a:off x="4355306" y="2457450"/>
            <a:ext cx="2609851" cy="1119188"/>
            <a:chOff x="1746" y="1389"/>
            <a:chExt cx="2192" cy="940"/>
          </a:xfrm>
        </p:grpSpPr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38CE808E-54CE-4B6E-A5DC-6A0043CA8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15AA0B1C-C01D-4C40-AF85-BEAF85635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en-US" sz="2000" kern="0">
                <a:solidFill>
                  <a:srgbClr val="000000"/>
                </a:solidFill>
              </a:endParaRPr>
            </a:p>
          </p:txBody>
        </p:sp>
        <p:cxnSp>
          <p:nvCxnSpPr>
            <p:cNvPr id="38" name="AutoShape 6">
              <a:extLst>
                <a:ext uri="{FF2B5EF4-FFF2-40B4-BE49-F238E27FC236}">
                  <a16:creationId xmlns:a16="http://schemas.microsoft.com/office/drawing/2014/main" id="{D833AAFC-05A7-43E2-B57D-708A41C5D862}"/>
                </a:ext>
              </a:extLst>
            </p:cNvPr>
            <p:cNvCxnSpPr>
              <a:cxnSpLocks noChangeShapeType="1"/>
              <a:stCxn id="41" idx="3"/>
              <a:endCxn id="37" idx="2"/>
            </p:cNvCxnSpPr>
            <p:nvPr/>
          </p:nvCxnSpPr>
          <p:spPr bwMode="auto">
            <a:xfrm>
              <a:off x="2183" y="1557"/>
              <a:ext cx="650" cy="2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7">
              <a:extLst>
                <a:ext uri="{FF2B5EF4-FFF2-40B4-BE49-F238E27FC236}">
                  <a16:creationId xmlns:a16="http://schemas.microsoft.com/office/drawing/2014/main" id="{DF6111DD-1E80-4BC3-9D87-31E5F70CAB33}"/>
                </a:ext>
              </a:extLst>
            </p:cNvPr>
            <p:cNvCxnSpPr>
              <a:cxnSpLocks noChangeShapeType="1"/>
              <a:stCxn id="42" idx="3"/>
              <a:endCxn id="37" idx="2"/>
            </p:cNvCxnSpPr>
            <p:nvPr/>
          </p:nvCxnSpPr>
          <p:spPr bwMode="auto">
            <a:xfrm flipV="1">
              <a:off x="2194" y="1789"/>
              <a:ext cx="639" cy="5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8">
              <a:extLst>
                <a:ext uri="{FF2B5EF4-FFF2-40B4-BE49-F238E27FC236}">
                  <a16:creationId xmlns:a16="http://schemas.microsoft.com/office/drawing/2014/main" id="{11D21E05-E36F-4B0E-815A-744AE0BD0316}"/>
                </a:ext>
              </a:extLst>
            </p:cNvPr>
            <p:cNvCxnSpPr>
              <a:cxnSpLocks noChangeShapeType="1"/>
              <a:stCxn id="43" idx="3"/>
              <a:endCxn id="37" idx="2"/>
            </p:cNvCxnSpPr>
            <p:nvPr/>
          </p:nvCxnSpPr>
          <p:spPr bwMode="auto">
            <a:xfrm flipV="1">
              <a:off x="2143" y="1789"/>
              <a:ext cx="690" cy="3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9">
              <a:extLst>
                <a:ext uri="{FF2B5EF4-FFF2-40B4-BE49-F238E27FC236}">
                  <a16:creationId xmlns:a16="http://schemas.microsoft.com/office/drawing/2014/main" id="{390A6C18-1A1F-4E17-852B-F00E2068F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34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x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83C350DE-AA9D-40E0-891D-17A223D4B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675"/>
              <a:ext cx="34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x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796D2123-1773-4B1C-A8BA-14A822247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2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1</a:t>
              </a:r>
              <a:endParaRPr lang="en-US" altLang="ko-KR" sz="2000" kern="0" baseline="-25000">
                <a:solidFill>
                  <a:srgbClr val="000000"/>
                </a:solidFill>
              </a:endParaRPr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819C4C26-16A3-4488-90C3-D3C72A84A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5" name="Text Box 13">
              <a:extLst>
                <a:ext uri="{FF2B5EF4-FFF2-40B4-BE49-F238E27FC236}">
                  <a16:creationId xmlns:a16="http://schemas.microsoft.com/office/drawing/2014/main" id="{B53EF770-59CC-412E-A6B1-356CA0ABD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30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46" name="Text Box 14">
              <a:extLst>
                <a:ext uri="{FF2B5EF4-FFF2-40B4-BE49-F238E27FC236}">
                  <a16:creationId xmlns:a16="http://schemas.microsoft.com/office/drawing/2014/main" id="{669FEF34-F617-45C5-9F04-D06CBEF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23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721E3CF7-36FF-4B37-B23D-72398FC37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 Box 16">
              <a:extLst>
                <a:ext uri="{FF2B5EF4-FFF2-40B4-BE49-F238E27FC236}">
                  <a16:creationId xmlns:a16="http://schemas.microsoft.com/office/drawing/2014/main" id="{243899E9-5ACB-4C59-B373-44EF7BF67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9" name="Text Box 17">
              <a:extLst>
                <a:ext uri="{FF2B5EF4-FFF2-40B4-BE49-F238E27FC236}">
                  <a16:creationId xmlns:a16="http://schemas.microsoft.com/office/drawing/2014/main" id="{4B115C4D-B065-42B2-8C18-6F25AC72D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1748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50" name="Text Box 18">
              <a:extLst>
                <a:ext uri="{FF2B5EF4-FFF2-40B4-BE49-F238E27FC236}">
                  <a16:creationId xmlns:a16="http://schemas.microsoft.com/office/drawing/2014/main" id="{F1C248B2-DDB2-4722-9D3C-771713534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C7ED2874-04F3-413F-AA76-8EB754411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26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y</a:t>
              </a:r>
            </a:p>
          </p:txBody>
        </p:sp>
      </p:grpSp>
      <p:sp>
        <p:nvSpPr>
          <p:cNvPr id="52" name="Line 52">
            <a:extLst>
              <a:ext uri="{FF2B5EF4-FFF2-40B4-BE49-F238E27FC236}">
                <a16:creationId xmlns:a16="http://schemas.microsoft.com/office/drawing/2014/main" id="{D226136F-54EC-4868-B6A9-89742C453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2" y="4293394"/>
            <a:ext cx="17002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C11D515D-EA4F-4D20-9E22-61EB794E47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0744" y="3106342"/>
            <a:ext cx="1190" cy="1402556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F202ADD1-258D-4BC5-B4EC-922E7B64E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2581" y="3321844"/>
            <a:ext cx="1351359" cy="129778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1E9CC631-5382-46BC-BC3C-CC0827C5C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1934" y="3483769"/>
            <a:ext cx="863204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Line 56">
            <a:extLst>
              <a:ext uri="{FF2B5EF4-FFF2-40B4-BE49-F238E27FC236}">
                <a16:creationId xmlns:a16="http://schemas.microsoft.com/office/drawing/2014/main" id="{0FF3185D-0AE2-48FA-991E-6F5041239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3483769"/>
            <a:ext cx="0" cy="8096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 Box 57">
            <a:extLst>
              <a:ext uri="{FF2B5EF4-FFF2-40B4-BE49-F238E27FC236}">
                <a16:creationId xmlns:a16="http://schemas.microsoft.com/office/drawing/2014/main" id="{6D0BDFD0-8B8B-4CDE-95B7-580DF7F06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284" y="4396978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54523471-1515-4203-9FDE-A1BB614FA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3105150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C7177971-1D0E-4817-AB4A-109F0CD2E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790" y="3375423"/>
            <a:ext cx="215504" cy="21550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0" name="Oval 60">
            <a:extLst>
              <a:ext uri="{FF2B5EF4-FFF2-40B4-BE49-F238E27FC236}">
                <a16:creationId xmlns:a16="http://schemas.microsoft.com/office/drawing/2014/main" id="{7775BF15-A674-40DF-A105-EC5294B5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790" y="4186237"/>
            <a:ext cx="215504" cy="215504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EC3FFBB8-7A6A-4B98-8248-F17E81DF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396" y="4186237"/>
            <a:ext cx="215504" cy="215504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B03D3CB8-E5C2-4B3A-99C6-0E7BE0E26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396" y="3375423"/>
            <a:ext cx="215504" cy="21550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63" name="Text Box 68">
            <a:extLst>
              <a:ext uri="{FF2B5EF4-FFF2-40B4-BE49-F238E27FC236}">
                <a16:creationId xmlns:a16="http://schemas.microsoft.com/office/drawing/2014/main" id="{5E872614-0FB0-4E39-917C-9FE19D332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616" y="3537347"/>
            <a:ext cx="33249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w1=1.0, w2=1.0, w3=-0.5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63F8A6-F864-E629-A295-366C1CEB5362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5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CFD23BF1-FE68-409B-AEFC-B20D63BE2C4E}"/>
              </a:ext>
            </a:extLst>
          </p:cNvPr>
          <p:cNvSpPr txBox="1">
            <a:spLocks noChangeArrowheads="1"/>
          </p:cNvSpPr>
          <p:nvPr/>
        </p:nvSpPr>
        <p:spPr>
          <a:xfrm>
            <a:off x="723115" y="1685134"/>
            <a:ext cx="7865973" cy="353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NOT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26" name="Group 67">
            <a:extLst>
              <a:ext uri="{FF2B5EF4-FFF2-40B4-BE49-F238E27FC236}">
                <a16:creationId xmlns:a16="http://schemas.microsoft.com/office/drawing/2014/main" id="{14E2AC8B-AA70-47DF-B63D-86C86BB8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46"/>
              </p:ext>
            </p:extLst>
          </p:nvPr>
        </p:nvGraphicFramePr>
        <p:xfrm>
          <a:off x="4731544" y="4328321"/>
          <a:ext cx="1620442" cy="891780"/>
        </p:xfrm>
        <a:graphic>
          <a:graphicData uri="http://schemas.openxmlformats.org/drawingml/2006/table">
            <a:tbl>
              <a:tblPr/>
              <a:tblGrid>
                <a:gridCol w="539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2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15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69">
            <a:extLst>
              <a:ext uri="{FF2B5EF4-FFF2-40B4-BE49-F238E27FC236}">
                <a16:creationId xmlns:a16="http://schemas.microsoft.com/office/drawing/2014/main" id="{77B9126A-0CCE-481A-9F2C-B294ABE3FD1E}"/>
              </a:ext>
            </a:extLst>
          </p:cNvPr>
          <p:cNvGrpSpPr>
            <a:grpSpLocks/>
          </p:cNvGrpSpPr>
          <p:nvPr/>
        </p:nvGrpSpPr>
        <p:grpSpPr bwMode="auto">
          <a:xfrm>
            <a:off x="4244578" y="2761459"/>
            <a:ext cx="2609851" cy="1119188"/>
            <a:chOff x="1746" y="1389"/>
            <a:chExt cx="2192" cy="940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B16E959E-FC26-49DF-9033-FB15B3911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29" name="Oval 5">
              <a:extLst>
                <a:ext uri="{FF2B5EF4-FFF2-40B4-BE49-F238E27FC236}">
                  <a16:creationId xmlns:a16="http://schemas.microsoft.com/office/drawing/2014/main" id="{4902BFDF-4B05-4641-ABC5-8116EBF98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ko-KR" altLang="en-US" sz="2000" kern="0">
                <a:solidFill>
                  <a:srgbClr val="000000"/>
                </a:solidFill>
              </a:endParaRPr>
            </a:p>
          </p:txBody>
        </p:sp>
        <p:cxnSp>
          <p:nvCxnSpPr>
            <p:cNvPr id="30" name="AutoShape 6">
              <a:extLst>
                <a:ext uri="{FF2B5EF4-FFF2-40B4-BE49-F238E27FC236}">
                  <a16:creationId xmlns:a16="http://schemas.microsoft.com/office/drawing/2014/main" id="{8BC44A57-4C43-41E2-9634-654BA059E177}"/>
                </a:ext>
              </a:extLst>
            </p:cNvPr>
            <p:cNvCxnSpPr>
              <a:cxnSpLocks noChangeShapeType="1"/>
              <a:stCxn id="32" idx="3"/>
              <a:endCxn id="29" idx="2"/>
            </p:cNvCxnSpPr>
            <p:nvPr/>
          </p:nvCxnSpPr>
          <p:spPr bwMode="auto">
            <a:xfrm>
              <a:off x="2183" y="1557"/>
              <a:ext cx="650" cy="2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8">
              <a:extLst>
                <a:ext uri="{FF2B5EF4-FFF2-40B4-BE49-F238E27FC236}">
                  <a16:creationId xmlns:a16="http://schemas.microsoft.com/office/drawing/2014/main" id="{1A1C5930-3A55-4F39-AF07-B79590060084}"/>
                </a:ext>
              </a:extLst>
            </p:cNvPr>
            <p:cNvCxnSpPr>
              <a:cxnSpLocks noChangeShapeType="1"/>
              <a:stCxn id="33" idx="3"/>
              <a:endCxn id="29" idx="2"/>
            </p:cNvCxnSpPr>
            <p:nvPr/>
          </p:nvCxnSpPr>
          <p:spPr bwMode="auto">
            <a:xfrm flipV="1">
              <a:off x="2143" y="1789"/>
              <a:ext cx="690" cy="3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D505DFB7-47B5-4584-B9E8-B646F0EF8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34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x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9D8B49ED-3C26-429A-AB7C-215F1745A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27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1</a:t>
              </a:r>
              <a:endParaRPr lang="en-US" altLang="ko-KR" sz="2000" kern="0" baseline="-25000">
                <a:solidFill>
                  <a:srgbClr val="000000"/>
                </a:solidFill>
              </a:endParaRPr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1BD3DFD6-34DD-4BEF-A5CC-3F6552375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B3ADDCB9-5D0D-4329-88D3-408275A92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30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  <a:latin typeface="Symbol" panose="05050102010706020507" pitchFamily="18" charset="2"/>
                </a:rPr>
                <a:t>å</a:t>
              </a:r>
              <a:endParaRPr lang="en-US" altLang="ko-KR" sz="2000" kern="0">
                <a:solidFill>
                  <a:srgbClr val="000000"/>
                </a:solidFill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DF2A8E0E-D4B2-4899-AA3B-AC33F0125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23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37" name="Line 15">
              <a:extLst>
                <a:ext uri="{FF2B5EF4-FFF2-40B4-BE49-F238E27FC236}">
                  <a16:creationId xmlns:a16="http://schemas.microsoft.com/office/drawing/2014/main" id="{8C499F6E-9755-417A-B40F-70F5D7D43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000" ker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6EB1DBC8-2025-4B7B-8C9F-F8A5B3731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25EA9F8F-C666-43A3-AC5C-BA94C9E16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39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w</a:t>
              </a:r>
              <a:r>
                <a:rPr lang="en-US" altLang="ko-KR" sz="2000" kern="0" baseline="-25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0" name="Text Box 51">
              <a:extLst>
                <a:ext uri="{FF2B5EF4-FFF2-40B4-BE49-F238E27FC236}">
                  <a16:creationId xmlns:a16="http://schemas.microsoft.com/office/drawing/2014/main" id="{CF7B7479-31E2-4923-A1D8-34DBE2B11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26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ko-KR" sz="2000" kern="0">
                  <a:solidFill>
                    <a:srgbClr val="000000"/>
                  </a:solidFill>
                </a:rPr>
                <a:t>y</a:t>
              </a:r>
            </a:p>
          </p:txBody>
        </p:sp>
      </p:grpSp>
      <p:sp>
        <p:nvSpPr>
          <p:cNvPr id="41" name="Line 52">
            <a:extLst>
              <a:ext uri="{FF2B5EF4-FFF2-40B4-BE49-F238E27FC236}">
                <a16:creationId xmlns:a16="http://schemas.microsoft.com/office/drawing/2014/main" id="{D193257B-5450-4FB5-8613-D1EE89F3BF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7357" y="3785396"/>
            <a:ext cx="1507331" cy="119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Line 54">
            <a:extLst>
              <a:ext uri="{FF2B5EF4-FFF2-40B4-BE49-F238E27FC236}">
                <a16:creationId xmlns:a16="http://schemas.microsoft.com/office/drawing/2014/main" id="{90382000-247A-41F4-9662-D8E28FD10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016" y="3463927"/>
            <a:ext cx="0" cy="642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ker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Text Box 57">
            <a:extLst>
              <a:ext uri="{FF2B5EF4-FFF2-40B4-BE49-F238E27FC236}">
                <a16:creationId xmlns:a16="http://schemas.microsoft.com/office/drawing/2014/main" id="{EC53D3D2-A9A8-4FE9-82D8-EA2D0764D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890171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4" name="Oval 60">
            <a:extLst>
              <a:ext uri="{FF2B5EF4-FFF2-40B4-BE49-F238E27FC236}">
                <a16:creationId xmlns:a16="http://schemas.microsoft.com/office/drawing/2014/main" id="{793B5138-0F41-4776-BF70-2981FB447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85" y="3679431"/>
            <a:ext cx="215503" cy="215503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45" name="Oval 61">
            <a:extLst>
              <a:ext uri="{FF2B5EF4-FFF2-40B4-BE49-F238E27FC236}">
                <a16:creationId xmlns:a16="http://schemas.microsoft.com/office/drawing/2014/main" id="{73F150B3-1FDB-4ADC-9E99-998BE6C5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091" y="3679431"/>
            <a:ext cx="215503" cy="21550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ko-KR" altLang="en-US" sz="2000" kern="0">
              <a:solidFill>
                <a:srgbClr val="000000"/>
              </a:solidFill>
            </a:endParaRPr>
          </a:p>
        </p:txBody>
      </p:sp>
      <p:sp>
        <p:nvSpPr>
          <p:cNvPr id="46" name="Text Box 68">
            <a:extLst>
              <a:ext uri="{FF2B5EF4-FFF2-40B4-BE49-F238E27FC236}">
                <a16:creationId xmlns:a16="http://schemas.microsoft.com/office/drawing/2014/main" id="{49686871-4675-4927-8EB8-83256D22A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3" y="3841356"/>
            <a:ext cx="22749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w1=-1.0, w2=0.5</a:t>
            </a:r>
          </a:p>
        </p:txBody>
      </p:sp>
      <p:sp>
        <p:nvSpPr>
          <p:cNvPr id="47" name="Text Box 57">
            <a:extLst>
              <a:ext uri="{FF2B5EF4-FFF2-40B4-BE49-F238E27FC236}">
                <a16:creationId xmlns:a16="http://schemas.microsoft.com/office/drawing/2014/main" id="{E1F429AD-C6BD-4D4F-82A4-F03CF823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3892552"/>
            <a:ext cx="3321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ko-KR" sz="2000" kern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8FDCFA1-01F6-57A7-8992-3724982E64B1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2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1A25E65-7FB2-4B4F-AA3F-E5CC99D54F01}"/>
              </a:ext>
            </a:extLst>
          </p:cNvPr>
          <p:cNvSpPr txBox="1">
            <a:spLocks noChangeArrowheads="1"/>
          </p:cNvSpPr>
          <p:nvPr/>
        </p:nvSpPr>
        <p:spPr>
          <a:xfrm>
            <a:off x="1084159" y="1886215"/>
            <a:ext cx="7865973" cy="3534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XOR Operation ??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8127A-DED2-4C7A-9DE4-D01815994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4" y="3123240"/>
            <a:ext cx="3722216" cy="1886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A60CFF-D6FE-4C6F-AF4A-1CC90ADE67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95" y="2756628"/>
            <a:ext cx="3890255" cy="27090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D05D3B-C823-0453-611B-B2F841785DC4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7798B3F-BF3F-7FC9-4C2C-108EED360DA1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38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6230E30-0664-4898-A7A7-D150E3C58A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9938" y="1958328"/>
                <a:ext cx="8122436" cy="38901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:r>
                  <a:rPr lang="en-US" altLang="ko-KR" sz="1600" dirty="0"/>
                  <a:t>Multi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Perceptron</a:t>
                </a:r>
              </a:p>
              <a:p>
                <a:pPr>
                  <a:buFontTx/>
                  <a:buChar char="-"/>
                </a:pPr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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𝑄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∧¬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¬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¬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∨¬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00" dirty="0"/>
                  <a:t>XOR</a:t>
                </a:r>
                <a:r>
                  <a:rPr lang="ko-KR" altLang="en-US" sz="1600" dirty="0"/>
                  <a:t> 게이트는 </a:t>
                </a:r>
                <a:r>
                  <a:rPr lang="en-US" altLang="ko-KR" sz="1600" dirty="0"/>
                  <a:t>AND, OR, NOT </a:t>
                </a:r>
                <a:r>
                  <a:rPr lang="ko-KR" altLang="en-US" sz="1600" dirty="0"/>
                  <a:t>게이트의 조합으로 만들 수 있으며 </a:t>
                </a:r>
                <a:r>
                  <a:rPr lang="en-US" altLang="ko-KR" sz="1600" dirty="0"/>
                  <a:t>AND,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OR,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NOT</a:t>
                </a:r>
                <a:r>
                  <a:rPr lang="ko-KR" altLang="en-US" sz="1600" dirty="0"/>
                  <a:t> 게이트는 </a:t>
                </a:r>
                <a:r>
                  <a:rPr lang="en-US" altLang="ko-KR" sz="1600" dirty="0"/>
                  <a:t>Perceptron</a:t>
                </a:r>
                <a:r>
                  <a:rPr lang="ko-KR" altLang="en-US" sz="1600" dirty="0"/>
                  <a:t>으로 구현 가능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ko-KR" altLang="en-US" sz="16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 개의 </a:t>
                </a:r>
                <a:r>
                  <a:rPr lang="en-US" altLang="ko-KR" sz="16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Perceptron</a:t>
                </a:r>
                <a:r>
                  <a:rPr lang="ko-KR" altLang="en-US" sz="16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</a:t>
                </a:r>
                <a:r>
                  <a:rPr lang="en-US" altLang="ko-KR" sz="16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XOR </a:t>
                </a:r>
                <a:r>
                  <a:rPr lang="ko-KR" altLang="en-US" sz="16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게이트 구현 가능</a:t>
                </a:r>
                <a:endParaRPr lang="en-US" altLang="ko-KR" sz="1600" dirty="0">
                  <a:solidFill>
                    <a:srgbClr val="0066FF"/>
                  </a:solidFill>
                </a:endParaRPr>
              </a:p>
              <a:p>
                <a:pPr>
                  <a:buFontTx/>
                  <a:buChar char="-"/>
                </a:pPr>
                <a:endParaRPr lang="en-US" altLang="ko-KR" sz="1600" dirty="0"/>
              </a:p>
              <a:p>
                <a:pPr>
                  <a:buFontTx/>
                  <a:buChar char="-"/>
                </a:pPr>
                <a:endParaRPr lang="en-US" altLang="ko-KR" sz="1600" dirty="0"/>
              </a:p>
              <a:p>
                <a:pPr>
                  <a:buFontTx/>
                  <a:buChar char="-"/>
                </a:pPr>
                <a:endParaRPr lang="en-US" altLang="ko-KR" sz="1600" dirty="0"/>
              </a:p>
              <a:p>
                <a:pPr>
                  <a:buFontTx/>
                  <a:buChar char="-"/>
                </a:pPr>
                <a:endParaRPr lang="en-US" altLang="ko-KR" sz="1600" dirty="0"/>
              </a:p>
              <a:p>
                <a:pPr>
                  <a:buFontTx/>
                  <a:buChar char="-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6230E30-0664-4898-A7A7-D150E3C5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8" y="1958328"/>
                <a:ext cx="8122436" cy="3890166"/>
              </a:xfrm>
              <a:prstGeom prst="rect">
                <a:avLst/>
              </a:prstGeom>
              <a:blipFill>
                <a:blip r:embed="rId2"/>
                <a:stretch>
                  <a:fillRect l="-375" t="-1097" r="-3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87D9D10-2360-4595-85EA-EC5DE48D2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07" y="3313786"/>
            <a:ext cx="5004585" cy="138045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A874C0C-BF56-326A-B836-B690AA49750E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71027E3-BCF3-6564-50B0-4FF694CA8E52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11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　인공 신경망과 딥러닝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오늘날 인공 신경망에서 이용하는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가중치로 구성된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프랭크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로젠블라트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(Frank Rosenblatt)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1957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년에 고안한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이라는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선형 분류기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오늘날 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기원이 되는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다수의 신호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흐름이 있는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입력으로 받아 하나의 신호를 출력하는데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신호를 입력으로 받아 ‘흐른다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안 흐른다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정보를 앞으로 전달하는 원리로 작동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99D16BA-1E3F-5D0A-F8AE-2DA5D95FC58A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40324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인공 신경망과 딥러닝 출현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E17126-2ABC-4A8B-9953-80E28768B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45" y="2310746"/>
            <a:ext cx="4916906" cy="3229397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E755149-7503-4FA1-B9ED-39EA4F5FA0D0}"/>
              </a:ext>
            </a:extLst>
          </p:cNvPr>
          <p:cNvSpPr txBox="1">
            <a:spLocks noChangeArrowheads="1"/>
          </p:cNvSpPr>
          <p:nvPr/>
        </p:nvSpPr>
        <p:spPr>
          <a:xfrm>
            <a:off x="1058124" y="1873611"/>
            <a:ext cx="7143117" cy="389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500" dirty="0"/>
              <a:t>Multi</a:t>
            </a:r>
            <a:r>
              <a:rPr lang="ko-KR" altLang="en-US" sz="1500" dirty="0"/>
              <a:t> </a:t>
            </a:r>
            <a:r>
              <a:rPr lang="en-US" altLang="ko-KR" sz="1500" dirty="0"/>
              <a:t>Perceptron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  <a:p>
            <a:pPr>
              <a:buFontTx/>
              <a:buChar char="-"/>
            </a:pPr>
            <a:endParaRPr lang="en-US" altLang="ko-KR" sz="15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9C1F2D-E1D8-F83D-CCDF-50D2CE999E91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05E6728-3E56-EEBC-369F-5844AB9EAF8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26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8F4FB-9738-83C8-57E8-EEA6ACFC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0" y="1816004"/>
            <a:ext cx="7970813" cy="469731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318EBD9-8CB7-4965-C9E3-A52EA96C74AD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A0B244D-BF17-BFF3-9B49-7BCD23EAE2FA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48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4A1FAE-CC7A-C9A4-72E2-D64DF2E510DC}"/>
              </a:ext>
            </a:extLst>
          </p:cNvPr>
          <p:cNvSpPr txBox="1"/>
          <p:nvPr/>
        </p:nvSpPr>
        <p:spPr>
          <a:xfrm>
            <a:off x="538607" y="1806983"/>
            <a:ext cx="7950669" cy="222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로지스틱 회귀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(logistic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여러 개의 로지스틱 회귀는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5C3A71F-DB95-BB20-9D12-9D32F91D7A06}"/>
              </a:ext>
            </a:extLst>
          </p:cNvPr>
          <p:cNvGrpSpPr/>
          <p:nvPr/>
        </p:nvGrpSpPr>
        <p:grpSpPr>
          <a:xfrm>
            <a:off x="1335085" y="2488340"/>
            <a:ext cx="3870592" cy="883053"/>
            <a:chOff x="6921584" y="4683021"/>
            <a:chExt cx="3870592" cy="88305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11DCD98-5F07-5E3D-A61B-F08328FD2BDB}"/>
                </a:ext>
              </a:extLst>
            </p:cNvPr>
            <p:cNvGrpSpPr/>
            <p:nvPr/>
          </p:nvGrpSpPr>
          <p:grpSpPr>
            <a:xfrm>
              <a:off x="7254644" y="4771839"/>
              <a:ext cx="3161039" cy="478392"/>
              <a:chOff x="7254644" y="4771839"/>
              <a:chExt cx="3161039" cy="47839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739C510-BE6B-A26A-51CA-3E704D98D00A}"/>
                  </a:ext>
                </a:extLst>
              </p:cNvPr>
              <p:cNvSpPr/>
              <p:nvPr/>
            </p:nvSpPr>
            <p:spPr>
              <a:xfrm>
                <a:off x="7684591" y="4771839"/>
                <a:ext cx="1211126" cy="472339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C29FADC-F928-E8E9-28C5-883AB9412DFC}"/>
                  </a:ext>
                </a:extLst>
              </p:cNvPr>
              <p:cNvSpPr/>
              <p:nvPr/>
            </p:nvSpPr>
            <p:spPr>
              <a:xfrm>
                <a:off x="9477059" y="4777892"/>
                <a:ext cx="575285" cy="472339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7E81929-2034-C96D-99F6-073063D78666}"/>
                  </a:ext>
                </a:extLst>
              </p:cNvPr>
              <p:cNvCxnSpPr>
                <a:cxnSpLocks/>
                <a:stCxn id="45" idx="3"/>
                <a:endCxn id="46" idx="2"/>
              </p:cNvCxnSpPr>
              <p:nvPr/>
            </p:nvCxnSpPr>
            <p:spPr>
              <a:xfrm>
                <a:off x="8895717" y="5008009"/>
                <a:ext cx="581342" cy="6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6472374B-263B-1EA5-6855-0201867DE147}"/>
                  </a:ext>
                </a:extLst>
              </p:cNvPr>
              <p:cNvCxnSpPr>
                <a:stCxn id="46" idx="6"/>
              </p:cNvCxnSpPr>
              <p:nvPr/>
            </p:nvCxnSpPr>
            <p:spPr>
              <a:xfrm flipV="1">
                <a:off x="10052344" y="5008009"/>
                <a:ext cx="363339" cy="6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F2E51BAB-84D5-A905-9AE6-A5CEE3726B24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>
                <a:off x="7254644" y="5008009"/>
                <a:ext cx="4299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50B38D-2A95-1CEF-A99A-E62D75AC3D7C}"/>
                </a:ext>
              </a:extLst>
            </p:cNvPr>
            <p:cNvSpPr txBox="1"/>
            <p:nvPr/>
          </p:nvSpPr>
          <p:spPr>
            <a:xfrm>
              <a:off x="6921584" y="480211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1F3999-9B76-7E69-3C8E-C557E3156A6B}"/>
                </a:ext>
              </a:extLst>
            </p:cNvPr>
            <p:cNvSpPr txBox="1"/>
            <p:nvPr/>
          </p:nvSpPr>
          <p:spPr>
            <a:xfrm>
              <a:off x="8200332" y="5196742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7B931-30CE-65D8-B5ED-A27E231C98B7}"/>
                </a:ext>
              </a:extLst>
            </p:cNvPr>
            <p:cNvSpPr txBox="1"/>
            <p:nvPr/>
          </p:nvSpPr>
          <p:spPr>
            <a:xfrm>
              <a:off x="9006741" y="4683021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E64E21-71FC-7D54-C077-E439D0B73F2C}"/>
                </a:ext>
              </a:extLst>
            </p:cNvPr>
            <p:cNvSpPr txBox="1"/>
            <p:nvPr/>
          </p:nvSpPr>
          <p:spPr>
            <a:xfrm>
              <a:off x="10424768" y="478091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Y’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19D389-72A7-5315-D1DB-E77F2DB67D34}"/>
                </a:ext>
              </a:extLst>
            </p:cNvPr>
            <p:cNvSpPr txBox="1"/>
            <p:nvPr/>
          </p:nvSpPr>
          <p:spPr>
            <a:xfrm>
              <a:off x="9607262" y="480514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E41BF0-5894-B14F-0645-027D952F13B2}"/>
              </a:ext>
            </a:extLst>
          </p:cNvPr>
          <p:cNvGrpSpPr/>
          <p:nvPr/>
        </p:nvGrpSpPr>
        <p:grpSpPr>
          <a:xfrm>
            <a:off x="1277030" y="4309383"/>
            <a:ext cx="7327462" cy="1884753"/>
            <a:chOff x="1277029" y="4309383"/>
            <a:chExt cx="8018745" cy="173554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8A71CD2-B9F0-1445-C934-60101FEB10BB}"/>
                </a:ext>
              </a:extLst>
            </p:cNvPr>
            <p:cNvGrpSpPr/>
            <p:nvPr/>
          </p:nvGrpSpPr>
          <p:grpSpPr>
            <a:xfrm>
              <a:off x="1286560" y="4309383"/>
              <a:ext cx="3870592" cy="883053"/>
              <a:chOff x="6921584" y="4683021"/>
              <a:chExt cx="3870592" cy="88305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66EE248-F6F0-16E0-A0E3-12B6437CFEE1}"/>
                  </a:ext>
                </a:extLst>
              </p:cNvPr>
              <p:cNvGrpSpPr/>
              <p:nvPr/>
            </p:nvGrpSpPr>
            <p:grpSpPr>
              <a:xfrm>
                <a:off x="7254644" y="4771839"/>
                <a:ext cx="3161039" cy="478392"/>
                <a:chOff x="7254644" y="4771839"/>
                <a:chExt cx="3161039" cy="478392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82685DF6-837C-A0B1-7B78-6DB49601BC4C}"/>
                    </a:ext>
                  </a:extLst>
                </p:cNvPr>
                <p:cNvSpPr/>
                <p:nvPr/>
              </p:nvSpPr>
              <p:spPr>
                <a:xfrm>
                  <a:off x="7684591" y="4771839"/>
                  <a:ext cx="1211126" cy="472339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BDEF6B15-459D-44D2-2DFA-DF2185342165}"/>
                    </a:ext>
                  </a:extLst>
                </p:cNvPr>
                <p:cNvSpPr/>
                <p:nvPr/>
              </p:nvSpPr>
              <p:spPr>
                <a:xfrm>
                  <a:off x="9477059" y="4777892"/>
                  <a:ext cx="575285" cy="472339"/>
                </a:xfrm>
                <a:prstGeom prst="ellipse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" name="직선 화살표 연결선 4">
                  <a:extLst>
                    <a:ext uri="{FF2B5EF4-FFF2-40B4-BE49-F238E27FC236}">
                      <a16:creationId xmlns:a16="http://schemas.microsoft.com/office/drawing/2014/main" id="{B1AB8CEC-D124-E0B1-E1D1-3933CB5BF9E1}"/>
                    </a:ext>
                  </a:extLst>
                </p:cNvPr>
                <p:cNvCxnSpPr>
                  <a:cxnSpLocks/>
                  <a:stCxn id="2" idx="3"/>
                  <a:endCxn id="3" idx="2"/>
                </p:cNvCxnSpPr>
                <p:nvPr/>
              </p:nvCxnSpPr>
              <p:spPr>
                <a:xfrm>
                  <a:off x="8895717" y="5008009"/>
                  <a:ext cx="581342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7B16F130-94F3-19FD-AC81-5665A7732055}"/>
                    </a:ext>
                  </a:extLst>
                </p:cNvPr>
                <p:cNvCxnSpPr>
                  <a:stCxn id="3" idx="6"/>
                </p:cNvCxnSpPr>
                <p:nvPr/>
              </p:nvCxnSpPr>
              <p:spPr>
                <a:xfrm flipV="1">
                  <a:off x="10052344" y="5008009"/>
                  <a:ext cx="363339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8CBE610A-1E93-FD4A-F034-2295D60444AD}"/>
                    </a:ext>
                  </a:extLst>
                </p:cNvPr>
                <p:cNvCxnSpPr>
                  <a:endCxn id="2" idx="1"/>
                </p:cNvCxnSpPr>
                <p:nvPr/>
              </p:nvCxnSpPr>
              <p:spPr>
                <a:xfrm>
                  <a:off x="7254644" y="5008009"/>
                  <a:ext cx="42994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BCD1-A343-1500-08AB-961A48E67681}"/>
                  </a:ext>
                </a:extLst>
              </p:cNvPr>
              <p:cNvSpPr txBox="1"/>
              <p:nvPr/>
            </p:nvSpPr>
            <p:spPr>
              <a:xfrm>
                <a:off x="6921584" y="480211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A92A32-E08F-8A54-4320-FDBD74413F7E}"/>
                  </a:ext>
                </a:extLst>
              </p:cNvPr>
              <p:cNvSpPr txBox="1"/>
              <p:nvPr/>
            </p:nvSpPr>
            <p:spPr>
              <a:xfrm>
                <a:off x="8200332" y="5196742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w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5B3B09-920E-3E21-306D-6A7DB6EEAD91}"/>
                  </a:ext>
                </a:extLst>
              </p:cNvPr>
              <p:cNvSpPr txBox="1"/>
              <p:nvPr/>
            </p:nvSpPr>
            <p:spPr>
              <a:xfrm>
                <a:off x="9006741" y="468302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ECF86F-2CCE-AAE1-EB37-0D71E3B08A11}"/>
                  </a:ext>
                </a:extLst>
              </p:cNvPr>
              <p:cNvSpPr txBox="1"/>
              <p:nvPr/>
            </p:nvSpPr>
            <p:spPr>
              <a:xfrm>
                <a:off x="10424768" y="4780919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Y’</a:t>
                </a:r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D39576-E042-3731-3AD7-EA7AD757EDF5}"/>
                  </a:ext>
                </a:extLst>
              </p:cNvPr>
              <p:cNvSpPr txBox="1"/>
              <p:nvPr/>
            </p:nvSpPr>
            <p:spPr>
              <a:xfrm>
                <a:off x="9607262" y="4805142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2309B2F-ED05-0005-CBCA-A9392A708B11}"/>
                </a:ext>
              </a:extLst>
            </p:cNvPr>
            <p:cNvGrpSpPr/>
            <p:nvPr/>
          </p:nvGrpSpPr>
          <p:grpSpPr>
            <a:xfrm>
              <a:off x="1277029" y="5161875"/>
              <a:ext cx="3870592" cy="883053"/>
              <a:chOff x="6921584" y="4683021"/>
              <a:chExt cx="3870592" cy="88305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22291C3-D0D0-DF9B-B7F7-CC95FE069885}"/>
                  </a:ext>
                </a:extLst>
              </p:cNvPr>
              <p:cNvGrpSpPr/>
              <p:nvPr/>
            </p:nvGrpSpPr>
            <p:grpSpPr>
              <a:xfrm>
                <a:off x="7254644" y="4771839"/>
                <a:ext cx="3161039" cy="478392"/>
                <a:chOff x="7254644" y="4771839"/>
                <a:chExt cx="3161039" cy="478392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59665A7-036F-1245-8936-3CC229727A95}"/>
                    </a:ext>
                  </a:extLst>
                </p:cNvPr>
                <p:cNvSpPr/>
                <p:nvPr/>
              </p:nvSpPr>
              <p:spPr>
                <a:xfrm>
                  <a:off x="7684591" y="4771839"/>
                  <a:ext cx="1211126" cy="472339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B10C2FA-4011-3026-82C5-0966B0D1D693}"/>
                    </a:ext>
                  </a:extLst>
                </p:cNvPr>
                <p:cNvSpPr/>
                <p:nvPr/>
              </p:nvSpPr>
              <p:spPr>
                <a:xfrm>
                  <a:off x="9477059" y="4777892"/>
                  <a:ext cx="575285" cy="472339"/>
                </a:xfrm>
                <a:prstGeom prst="ellipse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AF74F018-24B4-0F09-9E93-661E8BD1EB47}"/>
                    </a:ext>
                  </a:extLst>
                </p:cNvPr>
                <p:cNvCxnSpPr>
                  <a:cxnSpLocks/>
                  <a:stCxn id="57" idx="3"/>
                  <a:endCxn id="58" idx="2"/>
                </p:cNvCxnSpPr>
                <p:nvPr/>
              </p:nvCxnSpPr>
              <p:spPr>
                <a:xfrm>
                  <a:off x="8895717" y="5008009"/>
                  <a:ext cx="581342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D05F4E31-383D-4E3E-172C-B415EBD42F8E}"/>
                    </a:ext>
                  </a:extLst>
                </p:cNvPr>
                <p:cNvCxnSpPr>
                  <a:stCxn id="58" idx="6"/>
                </p:cNvCxnSpPr>
                <p:nvPr/>
              </p:nvCxnSpPr>
              <p:spPr>
                <a:xfrm flipV="1">
                  <a:off x="10052344" y="5008009"/>
                  <a:ext cx="363339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E04609D6-2697-612D-3697-335D7C79162A}"/>
                    </a:ext>
                  </a:extLst>
                </p:cNvPr>
                <p:cNvCxnSpPr>
                  <a:endCxn id="57" idx="1"/>
                </p:cNvCxnSpPr>
                <p:nvPr/>
              </p:nvCxnSpPr>
              <p:spPr>
                <a:xfrm>
                  <a:off x="7254644" y="5008009"/>
                  <a:ext cx="42994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E1ED90-5F79-03A5-5BEA-B6E45919196F}"/>
                  </a:ext>
                </a:extLst>
              </p:cNvPr>
              <p:cNvSpPr txBox="1"/>
              <p:nvPr/>
            </p:nvSpPr>
            <p:spPr>
              <a:xfrm>
                <a:off x="6921584" y="480211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306A45-2C80-32D3-31DC-564963278B9E}"/>
                  </a:ext>
                </a:extLst>
              </p:cNvPr>
              <p:cNvSpPr txBox="1"/>
              <p:nvPr/>
            </p:nvSpPr>
            <p:spPr>
              <a:xfrm>
                <a:off x="8200332" y="5196742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w</a:t>
                </a:r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233CAF-9694-B310-2B97-4DBC4C954E55}"/>
                  </a:ext>
                </a:extLst>
              </p:cNvPr>
              <p:cNvSpPr txBox="1"/>
              <p:nvPr/>
            </p:nvSpPr>
            <p:spPr>
              <a:xfrm>
                <a:off x="9006741" y="468302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6FDB49-9070-0F51-2CBA-F74C3A68DBA4}"/>
                  </a:ext>
                </a:extLst>
              </p:cNvPr>
              <p:cNvSpPr txBox="1"/>
              <p:nvPr/>
            </p:nvSpPr>
            <p:spPr>
              <a:xfrm>
                <a:off x="10424768" y="4780919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Y’</a:t>
                </a:r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72D50E-5468-EE9B-78A0-6E5A56F68380}"/>
                  </a:ext>
                </a:extLst>
              </p:cNvPr>
              <p:cNvSpPr txBox="1"/>
              <p:nvPr/>
            </p:nvSpPr>
            <p:spPr>
              <a:xfrm>
                <a:off x="9607262" y="4805142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8671B33-9712-4772-E309-A1BF7D540A75}"/>
                </a:ext>
              </a:extLst>
            </p:cNvPr>
            <p:cNvGrpSpPr/>
            <p:nvPr/>
          </p:nvGrpSpPr>
          <p:grpSpPr>
            <a:xfrm>
              <a:off x="5425182" y="4666568"/>
              <a:ext cx="3870592" cy="883053"/>
              <a:chOff x="6921584" y="4683021"/>
              <a:chExt cx="3870592" cy="883053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44024CF-2238-4184-14D4-214E16AEC89A}"/>
                  </a:ext>
                </a:extLst>
              </p:cNvPr>
              <p:cNvGrpSpPr/>
              <p:nvPr/>
            </p:nvGrpSpPr>
            <p:grpSpPr>
              <a:xfrm>
                <a:off x="7254644" y="4771839"/>
                <a:ext cx="3161039" cy="478392"/>
                <a:chOff x="7254644" y="4771839"/>
                <a:chExt cx="3161039" cy="478392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DCA5984-1BBF-9205-332A-F2BFFE104E71}"/>
                    </a:ext>
                  </a:extLst>
                </p:cNvPr>
                <p:cNvSpPr/>
                <p:nvPr/>
              </p:nvSpPr>
              <p:spPr>
                <a:xfrm>
                  <a:off x="7684591" y="4771839"/>
                  <a:ext cx="1211126" cy="472339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4B416C99-C0D6-4EB7-0086-689B874A9D5B}"/>
                    </a:ext>
                  </a:extLst>
                </p:cNvPr>
                <p:cNvSpPr/>
                <p:nvPr/>
              </p:nvSpPr>
              <p:spPr>
                <a:xfrm>
                  <a:off x="9477059" y="4777892"/>
                  <a:ext cx="575285" cy="472339"/>
                </a:xfrm>
                <a:prstGeom prst="ellipse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E1901FF5-D84D-3A36-9055-05732D45671A}"/>
                    </a:ext>
                  </a:extLst>
                </p:cNvPr>
                <p:cNvCxnSpPr>
                  <a:cxnSpLocks/>
                  <a:stCxn id="69" idx="3"/>
                  <a:endCxn id="70" idx="2"/>
                </p:cNvCxnSpPr>
                <p:nvPr/>
              </p:nvCxnSpPr>
              <p:spPr>
                <a:xfrm>
                  <a:off x="8895717" y="5008009"/>
                  <a:ext cx="581342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E2F45A48-F2CD-E3A3-DDBE-6901CAB469C7}"/>
                    </a:ext>
                  </a:extLst>
                </p:cNvPr>
                <p:cNvCxnSpPr>
                  <a:stCxn id="70" idx="6"/>
                </p:cNvCxnSpPr>
                <p:nvPr/>
              </p:nvCxnSpPr>
              <p:spPr>
                <a:xfrm flipV="1">
                  <a:off x="10052344" y="5008009"/>
                  <a:ext cx="363339" cy="60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549835AC-D2A6-1D9A-ABAB-4A9EFA04A017}"/>
                    </a:ext>
                  </a:extLst>
                </p:cNvPr>
                <p:cNvCxnSpPr>
                  <a:endCxn id="69" idx="1"/>
                </p:cNvCxnSpPr>
                <p:nvPr/>
              </p:nvCxnSpPr>
              <p:spPr>
                <a:xfrm>
                  <a:off x="7254644" y="5008009"/>
                  <a:ext cx="42994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30A1145-CC7F-A6B9-D6F3-04E128880C1C}"/>
                  </a:ext>
                </a:extLst>
              </p:cNvPr>
              <p:cNvSpPr txBox="1"/>
              <p:nvPr/>
            </p:nvSpPr>
            <p:spPr>
              <a:xfrm>
                <a:off x="6921584" y="480211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D4614-238B-0C1B-BF5C-509FFCE2E72F}"/>
                  </a:ext>
                </a:extLst>
              </p:cNvPr>
              <p:cNvSpPr txBox="1"/>
              <p:nvPr/>
            </p:nvSpPr>
            <p:spPr>
              <a:xfrm>
                <a:off x="8200332" y="5196742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w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FA56C9E-0EDD-1CFF-1AFA-843D0AD9BF3B}"/>
                  </a:ext>
                </a:extLst>
              </p:cNvPr>
              <p:cNvSpPr txBox="1"/>
              <p:nvPr/>
            </p:nvSpPr>
            <p:spPr>
              <a:xfrm>
                <a:off x="9006741" y="4683021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FA2AE8-1738-ED10-46E6-36EF6A7A0028}"/>
                  </a:ext>
                </a:extLst>
              </p:cNvPr>
              <p:cNvSpPr txBox="1"/>
              <p:nvPr/>
            </p:nvSpPr>
            <p:spPr>
              <a:xfrm>
                <a:off x="10424768" y="4780919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Y’</a:t>
                </a:r>
                <a:endParaRPr lang="ko-KR" alt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22EF69-B095-1F12-2E43-8683411CA4BB}"/>
                  </a:ext>
                </a:extLst>
              </p:cNvPr>
              <p:cNvSpPr txBox="1"/>
              <p:nvPr/>
            </p:nvSpPr>
            <p:spPr>
              <a:xfrm>
                <a:off x="9607262" y="4805142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3AF0072-0F86-0E51-1979-55504E3B24F7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9ACDE3-E35D-E050-2ADF-49953FDD8DF8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02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709843-E837-856D-F95E-9CBA8E490445}"/>
              </a:ext>
            </a:extLst>
          </p:cNvPr>
          <p:cNvGrpSpPr/>
          <p:nvPr/>
        </p:nvGrpSpPr>
        <p:grpSpPr>
          <a:xfrm>
            <a:off x="189265" y="2757133"/>
            <a:ext cx="4311113" cy="1734562"/>
            <a:chOff x="562892" y="1810940"/>
            <a:chExt cx="5182932" cy="166147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69CC13-AAA0-0386-6E28-F1641AEC54E2}"/>
                </a:ext>
              </a:extLst>
            </p:cNvPr>
            <p:cNvGrpSpPr/>
            <p:nvPr/>
          </p:nvGrpSpPr>
          <p:grpSpPr>
            <a:xfrm>
              <a:off x="914400" y="1939300"/>
              <a:ext cx="4395019" cy="1477861"/>
              <a:chOff x="914400" y="1929468"/>
              <a:chExt cx="4395019" cy="147786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9931CED-ED56-7CFB-6C7C-CF2D91B9E2A7}"/>
                  </a:ext>
                </a:extLst>
              </p:cNvPr>
              <p:cNvSpPr/>
              <p:nvPr/>
            </p:nvSpPr>
            <p:spPr>
              <a:xfrm>
                <a:off x="1434517" y="1929468"/>
                <a:ext cx="947956" cy="49495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D8FF85F0-74A2-7F1C-CB05-768BAE860F9E}"/>
                  </a:ext>
                </a:extLst>
              </p:cNvPr>
              <p:cNvCxnSpPr/>
              <p:nvPr/>
            </p:nvCxnSpPr>
            <p:spPr>
              <a:xfrm>
                <a:off x="914400" y="2046914"/>
                <a:ext cx="52011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0B58888-A98D-6432-81D8-B0E0E0145384}"/>
                  </a:ext>
                </a:extLst>
              </p:cNvPr>
              <p:cNvCxnSpPr/>
              <p:nvPr/>
            </p:nvCxnSpPr>
            <p:spPr>
              <a:xfrm>
                <a:off x="915798" y="2316760"/>
                <a:ext cx="52011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8AC6B4B-D001-F0C6-0322-CAFA07BD4552}"/>
                  </a:ext>
                </a:extLst>
              </p:cNvPr>
              <p:cNvSpPr/>
              <p:nvPr/>
            </p:nvSpPr>
            <p:spPr>
              <a:xfrm>
                <a:off x="3793224" y="2417428"/>
                <a:ext cx="947956" cy="49495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8C30206-28E0-2EB9-8AB7-5B65FF4BBCE2}"/>
                  </a:ext>
                </a:extLst>
              </p:cNvPr>
              <p:cNvSpPr/>
              <p:nvPr/>
            </p:nvSpPr>
            <p:spPr>
              <a:xfrm>
                <a:off x="1469471" y="2912379"/>
                <a:ext cx="947956" cy="494950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FC0947C-8FEE-9234-4579-90231A8CC8B4}"/>
                  </a:ext>
                </a:extLst>
              </p:cNvPr>
              <p:cNvCxnSpPr/>
              <p:nvPr/>
            </p:nvCxnSpPr>
            <p:spPr>
              <a:xfrm>
                <a:off x="949354" y="3029825"/>
                <a:ext cx="52011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0467917-EBB5-A88B-832E-44C3AA03FF3A}"/>
                  </a:ext>
                </a:extLst>
              </p:cNvPr>
              <p:cNvCxnSpPr/>
              <p:nvPr/>
            </p:nvCxnSpPr>
            <p:spPr>
              <a:xfrm>
                <a:off x="950752" y="3299671"/>
                <a:ext cx="52011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C448C397-90BB-B4FA-7CD6-A267645F4B5E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2382473" y="2176943"/>
                <a:ext cx="1410751" cy="340115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EDD4833A-ED55-CE0E-B0A1-FBD0F7B05A51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 flipV="1">
                <a:off x="2417427" y="2809306"/>
                <a:ext cx="1375797" cy="35054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AB5EBF1-6E03-3489-4B7B-768FA3B77740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>
                <a:off x="4741180" y="2664903"/>
                <a:ext cx="56823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348A24-8FFA-DFBD-9B82-E8ECBDDF2DC5}"/>
                </a:ext>
              </a:extLst>
            </p:cNvPr>
            <p:cNvSpPr txBox="1"/>
            <p:nvPr/>
          </p:nvSpPr>
          <p:spPr>
            <a:xfrm>
              <a:off x="567811" y="1810940"/>
              <a:ext cx="41943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x1</a:t>
              </a:r>
              <a:endParaRPr lang="ko-KR" alt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88D09-80D3-5C7B-1F5A-AE72F40B142C}"/>
                </a:ext>
              </a:extLst>
            </p:cNvPr>
            <p:cNvSpPr txBox="1"/>
            <p:nvPr/>
          </p:nvSpPr>
          <p:spPr>
            <a:xfrm>
              <a:off x="562892" y="2169815"/>
              <a:ext cx="41943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x2</a:t>
              </a:r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6A13CB-5C79-B288-54F5-E8E293BC1ED6}"/>
                </a:ext>
              </a:extLst>
            </p:cNvPr>
            <p:cNvSpPr txBox="1"/>
            <p:nvPr/>
          </p:nvSpPr>
          <p:spPr>
            <a:xfrm>
              <a:off x="602225" y="2789252"/>
              <a:ext cx="41943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x1</a:t>
              </a:r>
              <a:endParaRPr lang="ko-KR" altLang="en-US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737720-2C7E-83ED-2ACF-056605889455}"/>
                </a:ext>
              </a:extLst>
            </p:cNvPr>
            <p:cNvSpPr txBox="1"/>
            <p:nvPr/>
          </p:nvSpPr>
          <p:spPr>
            <a:xfrm>
              <a:off x="597306" y="3148127"/>
              <a:ext cx="41943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x2</a:t>
              </a:r>
              <a:endParaRPr lang="ko-KR" alt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C45DE9-6825-A96C-FFA2-53E3EE91269C}"/>
                </a:ext>
              </a:extLst>
            </p:cNvPr>
            <p:cNvSpPr txBox="1"/>
            <p:nvPr/>
          </p:nvSpPr>
          <p:spPr>
            <a:xfrm>
              <a:off x="3276604" y="2100988"/>
              <a:ext cx="42454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y1</a:t>
              </a:r>
              <a:endParaRPr lang="ko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E3AE8B-B965-62AD-0A95-17829AC29EB0}"/>
                </a:ext>
              </a:extLst>
            </p:cNvPr>
            <p:cNvSpPr txBox="1"/>
            <p:nvPr/>
          </p:nvSpPr>
          <p:spPr>
            <a:xfrm>
              <a:off x="3261854" y="2784333"/>
              <a:ext cx="424543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y2</a:t>
              </a:r>
              <a:endParaRPr lang="ko-KR" alt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E7C187-D81B-A724-879F-9193B4FC4A04}"/>
                </a:ext>
              </a:extLst>
            </p:cNvPr>
            <p:cNvSpPr txBox="1"/>
            <p:nvPr/>
          </p:nvSpPr>
          <p:spPr>
            <a:xfrm>
              <a:off x="5375797" y="2459866"/>
              <a:ext cx="370027" cy="324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Y’</a:t>
              </a:r>
              <a:endParaRPr lang="ko-KR" altLang="en-US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B9361C-904E-A650-1785-F05EAA64DB68}"/>
              </a:ext>
            </a:extLst>
          </p:cNvPr>
          <p:cNvSpPr txBox="1"/>
          <p:nvPr/>
        </p:nvSpPr>
        <p:spPr>
          <a:xfrm>
            <a:off x="279768" y="2369574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W=       b=-8 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4E173-62BE-C6DF-945D-BB572D610942}"/>
              </a:ext>
            </a:extLst>
          </p:cNvPr>
          <p:cNvSpPr txBox="1"/>
          <p:nvPr/>
        </p:nvSpPr>
        <p:spPr>
          <a:xfrm>
            <a:off x="2668676" y="2803175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W=        b=6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D06AFB-53A8-F71C-F49A-7B4FBC0C68A8}"/>
              </a:ext>
            </a:extLst>
          </p:cNvPr>
          <p:cNvSpPr txBox="1"/>
          <p:nvPr/>
        </p:nvSpPr>
        <p:spPr>
          <a:xfrm>
            <a:off x="559649" y="4587742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W=        b=3 </a:t>
            </a:r>
            <a:endParaRPr lang="ko-KR" altLang="en-US" sz="16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0BA3B4-6B42-7DD5-C001-80395AD11830}"/>
              </a:ext>
            </a:extLst>
          </p:cNvPr>
          <p:cNvCxnSpPr>
            <a:cxnSpLocks/>
          </p:cNvCxnSpPr>
          <p:nvPr/>
        </p:nvCxnSpPr>
        <p:spPr>
          <a:xfrm flipV="1">
            <a:off x="5397906" y="2269180"/>
            <a:ext cx="3165988" cy="50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9E6FFD-89AE-7E48-81B6-8B3803D4535D}"/>
              </a:ext>
            </a:extLst>
          </p:cNvPr>
          <p:cNvSpPr txBox="1"/>
          <p:nvPr/>
        </p:nvSpPr>
        <p:spPr>
          <a:xfrm>
            <a:off x="5647746" y="1945802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 x2    y1   y2   y’   XOR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4E35DD-BF92-2B1D-2E43-E8283C1E3BD8}"/>
              </a:ext>
            </a:extLst>
          </p:cNvPr>
          <p:cNvSpPr txBox="1"/>
          <p:nvPr/>
        </p:nvSpPr>
        <p:spPr>
          <a:xfrm>
            <a:off x="5423894" y="236367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0   0                         0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079A7-4391-29BC-98DF-0ED222FEFF72}"/>
              </a:ext>
            </a:extLst>
          </p:cNvPr>
          <p:cNvSpPr txBox="1"/>
          <p:nvPr/>
        </p:nvSpPr>
        <p:spPr>
          <a:xfrm>
            <a:off x="5418981" y="2742216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0   1                         1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41266F-D33B-9CC7-0D29-4DDE8EC75DBF}"/>
              </a:ext>
            </a:extLst>
          </p:cNvPr>
          <p:cNvSpPr txBox="1"/>
          <p:nvPr/>
        </p:nvSpPr>
        <p:spPr>
          <a:xfrm>
            <a:off x="5433727" y="3120760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1   0                         1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7B4AD-A4D8-B09D-75C4-AFAB6AEF4451}"/>
              </a:ext>
            </a:extLst>
          </p:cNvPr>
          <p:cNvSpPr txBox="1"/>
          <p:nvPr/>
        </p:nvSpPr>
        <p:spPr>
          <a:xfrm>
            <a:off x="5438643" y="350913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1   1                         0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903C9C-2E18-ED0E-DD5C-C807AC52C19D}"/>
              </a:ext>
            </a:extLst>
          </p:cNvPr>
          <p:cNvCxnSpPr/>
          <p:nvPr/>
        </p:nvCxnSpPr>
        <p:spPr>
          <a:xfrm>
            <a:off x="6430294" y="203527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45318C-DB14-8BAB-9670-0C8E52A785B5}"/>
              </a:ext>
            </a:extLst>
          </p:cNvPr>
          <p:cNvCxnSpPr/>
          <p:nvPr/>
        </p:nvCxnSpPr>
        <p:spPr>
          <a:xfrm>
            <a:off x="7438101" y="205002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3C9BF2-458A-E1FE-C848-8DAEE01A1D76}"/>
              </a:ext>
            </a:extLst>
          </p:cNvPr>
          <p:cNvCxnSpPr/>
          <p:nvPr/>
        </p:nvCxnSpPr>
        <p:spPr>
          <a:xfrm>
            <a:off x="8028420" y="2054942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F46C8CB-0075-D8FD-0CB0-2F3F569D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7" y="4053252"/>
            <a:ext cx="3234211" cy="2452404"/>
          </a:xfrm>
          <a:prstGeom prst="rect">
            <a:avLst/>
          </a:prstGeom>
        </p:spPr>
      </p:pic>
      <p:sp>
        <p:nvSpPr>
          <p:cNvPr id="9" name="칠각형 8">
            <a:extLst>
              <a:ext uri="{FF2B5EF4-FFF2-40B4-BE49-F238E27FC236}">
                <a16:creationId xmlns:a16="http://schemas.microsoft.com/office/drawing/2014/main" id="{8D8DC45D-E4FB-2273-F96D-D2487CA7D957}"/>
              </a:ext>
            </a:extLst>
          </p:cNvPr>
          <p:cNvSpPr/>
          <p:nvPr/>
        </p:nvSpPr>
        <p:spPr>
          <a:xfrm>
            <a:off x="3799304" y="3398035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C902526B-D113-A572-4957-694116E73B6F}"/>
              </a:ext>
            </a:extLst>
          </p:cNvPr>
          <p:cNvSpPr/>
          <p:nvPr/>
        </p:nvSpPr>
        <p:spPr>
          <a:xfrm>
            <a:off x="1818100" y="2881841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793BC61B-BD90-4AE6-43DD-E68BD4A0DD44}"/>
              </a:ext>
            </a:extLst>
          </p:cNvPr>
          <p:cNvSpPr/>
          <p:nvPr/>
        </p:nvSpPr>
        <p:spPr>
          <a:xfrm>
            <a:off x="1832848" y="3919148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6851F-96C0-A40C-4D3B-6DA76EA9D927}"/>
                  </a:ext>
                </a:extLst>
              </p:cNvPr>
              <p:cNvSpPr txBox="1"/>
              <p:nvPr/>
            </p:nvSpPr>
            <p:spPr>
              <a:xfrm>
                <a:off x="707439" y="2276164"/>
                <a:ext cx="610083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,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C6851F-96C0-A40C-4D3B-6DA76EA9D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9" y="2276164"/>
                <a:ext cx="610083" cy="492955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9D1A7-C041-5874-BC12-BEC4EEA2B1D3}"/>
                  </a:ext>
                </a:extLst>
              </p:cNvPr>
              <p:cNvSpPr txBox="1"/>
              <p:nvPr/>
            </p:nvSpPr>
            <p:spPr>
              <a:xfrm>
                <a:off x="3150760" y="2812024"/>
                <a:ext cx="371984" cy="306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</m:eqArr>
                        </m:e>
                      </m:d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9D1A7-C041-5874-BC12-BEC4EEA2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60" y="2812024"/>
                <a:ext cx="371984" cy="306751"/>
              </a:xfrm>
              <a:prstGeom prst="rect">
                <a:avLst/>
              </a:prstGeom>
              <a:blipFill>
                <a:blip r:embed="rId4"/>
                <a:stretch>
                  <a:fillRect r="-2295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C11927-D492-E43F-A97E-F0616ADD5BFB}"/>
                  </a:ext>
                </a:extLst>
              </p:cNvPr>
              <p:cNvSpPr txBox="1"/>
              <p:nvPr/>
            </p:nvSpPr>
            <p:spPr>
              <a:xfrm>
                <a:off x="885152" y="4532674"/>
                <a:ext cx="610083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,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C11927-D492-E43F-A97E-F0616ADD5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52" y="4532674"/>
                <a:ext cx="610083" cy="492955"/>
              </a:xfrm>
              <a:prstGeom prst="rect">
                <a:avLst/>
              </a:prstGeom>
              <a:blipFill>
                <a:blip r:embed="rId5"/>
                <a:stretch>
                  <a:fillRect r="-6000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제목 1">
            <a:extLst>
              <a:ext uri="{FF2B5EF4-FFF2-40B4-BE49-F238E27FC236}">
                <a16:creationId xmlns:a16="http://schemas.microsoft.com/office/drawing/2014/main" id="{3DFC992B-8EEC-DF09-34CF-A0765B27B04C}"/>
              </a:ext>
            </a:extLst>
          </p:cNvPr>
          <p:cNvSpPr txBox="1">
            <a:spLocks/>
          </p:cNvSpPr>
          <p:nvPr/>
        </p:nvSpPr>
        <p:spPr>
          <a:xfrm>
            <a:off x="716876" y="1412755"/>
            <a:ext cx="7772400" cy="4315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XOR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문제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25A80380-74B7-D475-4823-C123BBB09A4F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49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7BD0D7-7F6A-C0FF-052A-0A366803D2AE}"/>
              </a:ext>
            </a:extLst>
          </p:cNvPr>
          <p:cNvSpPr/>
          <p:nvPr/>
        </p:nvSpPr>
        <p:spPr>
          <a:xfrm>
            <a:off x="5323288" y="2363673"/>
            <a:ext cx="3165988" cy="331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C22300-21DD-D66A-99C0-31B120768C81}"/>
              </a:ext>
            </a:extLst>
          </p:cNvPr>
          <p:cNvGrpSpPr/>
          <p:nvPr/>
        </p:nvGrpSpPr>
        <p:grpSpPr>
          <a:xfrm>
            <a:off x="248258" y="1118910"/>
            <a:ext cx="4357669" cy="2834015"/>
            <a:chOff x="248258" y="1492537"/>
            <a:chExt cx="4311113" cy="35158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709843-E837-856D-F95E-9CBA8E490445}"/>
                </a:ext>
              </a:extLst>
            </p:cNvPr>
            <p:cNvGrpSpPr/>
            <p:nvPr/>
          </p:nvGrpSpPr>
          <p:grpSpPr>
            <a:xfrm>
              <a:off x="248258" y="2314682"/>
              <a:ext cx="4311113" cy="1734562"/>
              <a:chOff x="562892" y="1810940"/>
              <a:chExt cx="5182932" cy="16614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69CC13-AAA0-0386-6E28-F1641AEC54E2}"/>
                  </a:ext>
                </a:extLst>
              </p:cNvPr>
              <p:cNvGrpSpPr/>
              <p:nvPr/>
            </p:nvGrpSpPr>
            <p:grpSpPr>
              <a:xfrm>
                <a:off x="914400" y="1939300"/>
                <a:ext cx="4395019" cy="1477861"/>
                <a:chOff x="914400" y="1929468"/>
                <a:chExt cx="4395019" cy="1477861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9931CED-ED56-7CFB-6C7C-CF2D91B9E2A7}"/>
                    </a:ext>
                  </a:extLst>
                </p:cNvPr>
                <p:cNvSpPr/>
                <p:nvPr/>
              </p:nvSpPr>
              <p:spPr>
                <a:xfrm>
                  <a:off x="1434517" y="192946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8FF85F0-74A2-7F1C-CB05-768BAE860F9E}"/>
                    </a:ext>
                  </a:extLst>
                </p:cNvPr>
                <p:cNvCxnSpPr/>
                <p:nvPr/>
              </p:nvCxnSpPr>
              <p:spPr>
                <a:xfrm>
                  <a:off x="914400" y="2046914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0B58888-A98D-6432-81D8-B0E0E0145384}"/>
                    </a:ext>
                  </a:extLst>
                </p:cNvPr>
                <p:cNvCxnSpPr/>
                <p:nvPr/>
              </p:nvCxnSpPr>
              <p:spPr>
                <a:xfrm>
                  <a:off x="915798" y="2316760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AC6B4B-D001-F0C6-0322-CAFA07BD4552}"/>
                    </a:ext>
                  </a:extLst>
                </p:cNvPr>
                <p:cNvSpPr/>
                <p:nvPr/>
              </p:nvSpPr>
              <p:spPr>
                <a:xfrm>
                  <a:off x="3793224" y="241742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8C30206-28E0-2EB9-8AB7-5B65FF4BBCE2}"/>
                    </a:ext>
                  </a:extLst>
                </p:cNvPr>
                <p:cNvSpPr/>
                <p:nvPr/>
              </p:nvSpPr>
              <p:spPr>
                <a:xfrm>
                  <a:off x="1469471" y="2912379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FC0947C-8FEE-9234-4579-90231A8CC8B4}"/>
                    </a:ext>
                  </a:extLst>
                </p:cNvPr>
                <p:cNvCxnSpPr/>
                <p:nvPr/>
              </p:nvCxnSpPr>
              <p:spPr>
                <a:xfrm>
                  <a:off x="949354" y="3029825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467917-EBB5-A88B-832E-44C3AA03FF3A}"/>
                    </a:ext>
                  </a:extLst>
                </p:cNvPr>
                <p:cNvCxnSpPr/>
                <p:nvPr/>
              </p:nvCxnSpPr>
              <p:spPr>
                <a:xfrm>
                  <a:off x="950752" y="3299671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C448C397-90BB-B4FA-7CD6-A267645F4B5E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2382473" y="2176943"/>
                  <a:ext cx="1410751" cy="34011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id="{EDD4833A-ED55-CE0E-B0A1-FBD0F7B05A51}"/>
                    </a:ext>
                  </a:extLst>
                </p:cNvPr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417427" y="2809306"/>
                  <a:ext cx="1375797" cy="35054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AB5EBF1-6E03-3489-4B7B-768FA3B77740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4741180" y="2664903"/>
                  <a:ext cx="5682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348A24-8FFA-DFBD-9B82-E8ECBDDF2DC5}"/>
                  </a:ext>
                </a:extLst>
              </p:cNvPr>
              <p:cNvSpPr txBox="1"/>
              <p:nvPr/>
            </p:nvSpPr>
            <p:spPr>
              <a:xfrm>
                <a:off x="567811" y="1810940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588D09-80D3-5C7B-1F5A-AE72F40B142C}"/>
                  </a:ext>
                </a:extLst>
              </p:cNvPr>
              <p:cNvSpPr txBox="1"/>
              <p:nvPr/>
            </p:nvSpPr>
            <p:spPr>
              <a:xfrm>
                <a:off x="562892" y="2169815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A13CB-5C79-B288-54F5-E8E293BC1ED6}"/>
                  </a:ext>
                </a:extLst>
              </p:cNvPr>
              <p:cNvSpPr txBox="1"/>
              <p:nvPr/>
            </p:nvSpPr>
            <p:spPr>
              <a:xfrm>
                <a:off x="602225" y="2789252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737720-2C7E-83ED-2ACF-056605889455}"/>
                  </a:ext>
                </a:extLst>
              </p:cNvPr>
              <p:cNvSpPr txBox="1"/>
              <p:nvPr/>
            </p:nvSpPr>
            <p:spPr>
              <a:xfrm>
                <a:off x="597306" y="3148127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C45DE9-6825-A96C-FFA2-53E3EE91269C}"/>
                  </a:ext>
                </a:extLst>
              </p:cNvPr>
              <p:cNvSpPr txBox="1"/>
              <p:nvPr/>
            </p:nvSpPr>
            <p:spPr>
              <a:xfrm>
                <a:off x="3276604" y="2100988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y1</a:t>
                </a:r>
                <a:endParaRPr lang="ko-KR" altLang="en-US" sz="16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E3AE8B-B965-62AD-0A95-17829AC29EB0}"/>
                  </a:ext>
                </a:extLst>
              </p:cNvPr>
              <p:cNvSpPr txBox="1"/>
              <p:nvPr/>
            </p:nvSpPr>
            <p:spPr>
              <a:xfrm>
                <a:off x="3261854" y="2784333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y2</a:t>
                </a:r>
                <a:endParaRPr lang="ko-KR" alt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7C187-D81B-A724-879F-9193B4FC4A04}"/>
                  </a:ext>
                </a:extLst>
              </p:cNvPr>
              <p:cNvSpPr txBox="1"/>
              <p:nvPr/>
            </p:nvSpPr>
            <p:spPr>
              <a:xfrm>
                <a:off x="5375797" y="2459866"/>
                <a:ext cx="370027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Y’</a:t>
                </a:r>
                <a:endParaRPr lang="ko-KR" altLang="en-US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9361C-904E-A650-1785-F05EAA64DB68}"/>
                </a:ext>
              </a:extLst>
            </p:cNvPr>
            <p:cNvSpPr txBox="1"/>
            <p:nvPr/>
          </p:nvSpPr>
          <p:spPr>
            <a:xfrm>
              <a:off x="446913" y="1582993"/>
              <a:ext cx="1584609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 5       b=-8</a:t>
              </a:r>
            </a:p>
            <a:p>
              <a:r>
                <a:rPr lang="en-US" altLang="ko-KR" sz="1600" dirty="0"/>
                <a:t>             5   , </a:t>
              </a:r>
              <a:endParaRPr lang="ko-KR" altLang="en-US" sz="16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FAFF8E-0866-AAD4-92D5-9E0A3DB3FA4B}"/>
                </a:ext>
              </a:extLst>
            </p:cNvPr>
            <p:cNvGrpSpPr/>
            <p:nvPr/>
          </p:nvGrpSpPr>
          <p:grpSpPr>
            <a:xfrm>
              <a:off x="911669" y="1492537"/>
              <a:ext cx="432259" cy="713168"/>
              <a:chOff x="1622323" y="4296697"/>
              <a:chExt cx="683339" cy="820991"/>
            </a:xfrm>
          </p:grpSpPr>
          <p:sp>
            <p:nvSpPr>
              <p:cNvPr id="33" name="왼쪽 대괄호 32">
                <a:extLst>
                  <a:ext uri="{FF2B5EF4-FFF2-40B4-BE49-F238E27FC236}">
                    <a16:creationId xmlns:a16="http://schemas.microsoft.com/office/drawing/2014/main" id="{6E358783-B331-6BCC-AF5E-3F2A927D9CE5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7A9D4648-CE0B-D41D-5384-B1D796DB31E3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04E173-62BE-C6DF-945D-BB572D610942}"/>
                </a:ext>
              </a:extLst>
            </p:cNvPr>
            <p:cNvSpPr txBox="1"/>
            <p:nvPr/>
          </p:nvSpPr>
          <p:spPr>
            <a:xfrm>
              <a:off x="2580183" y="2095253"/>
              <a:ext cx="154971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-11     b=6</a:t>
              </a:r>
            </a:p>
            <a:p>
              <a:r>
                <a:rPr lang="en-US" altLang="ko-KR" sz="1600" dirty="0"/>
                <a:t>            -11  , </a:t>
              </a:r>
              <a:endParaRPr lang="ko-KR" altLang="en-US" sz="16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9B53D6-9E75-94EC-724D-D6C8DFDF26D8}"/>
                </a:ext>
              </a:extLst>
            </p:cNvPr>
            <p:cNvGrpSpPr/>
            <p:nvPr/>
          </p:nvGrpSpPr>
          <p:grpSpPr>
            <a:xfrm>
              <a:off x="3094099" y="2034293"/>
              <a:ext cx="432259" cy="713168"/>
              <a:chOff x="1622323" y="4296697"/>
              <a:chExt cx="683339" cy="820991"/>
            </a:xfrm>
          </p:grpSpPr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7C725A89-1FE4-FA44-3306-0107E0DF2DF6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3A1B03DF-7D85-5B01-4943-F487C744B859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D06AFB-53A8-F71C-F49A-7B4FBC0C68A8}"/>
                </a:ext>
              </a:extLst>
            </p:cNvPr>
            <p:cNvSpPr txBox="1"/>
            <p:nvPr/>
          </p:nvSpPr>
          <p:spPr>
            <a:xfrm>
              <a:off x="618642" y="4282941"/>
              <a:ext cx="144663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-7     b=3</a:t>
              </a:r>
            </a:p>
            <a:p>
              <a:r>
                <a:rPr lang="en-US" altLang="ko-KR" sz="1600" dirty="0"/>
                <a:t>            -7  , </a:t>
              </a:r>
              <a:endParaRPr lang="ko-KR" altLang="en-US" sz="16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291FCA-8AF4-5DCD-C97B-3B655E864A31}"/>
                </a:ext>
              </a:extLst>
            </p:cNvPr>
            <p:cNvGrpSpPr/>
            <p:nvPr/>
          </p:nvGrpSpPr>
          <p:grpSpPr>
            <a:xfrm>
              <a:off x="1063734" y="4172821"/>
              <a:ext cx="432259" cy="713168"/>
              <a:chOff x="1622323" y="4296697"/>
              <a:chExt cx="683339" cy="820991"/>
            </a:xfrm>
          </p:grpSpPr>
          <p:sp>
            <p:nvSpPr>
              <p:cNvPr id="43" name="왼쪽 대괄호 42">
                <a:extLst>
                  <a:ext uri="{FF2B5EF4-FFF2-40B4-BE49-F238E27FC236}">
                    <a16:creationId xmlns:a16="http://schemas.microsoft.com/office/drawing/2014/main" id="{1DD3175B-37F2-EDED-5C06-3DBA9385A810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" name="왼쪽 대괄호 43">
                <a:extLst>
                  <a:ext uri="{FF2B5EF4-FFF2-40B4-BE49-F238E27FC236}">
                    <a16:creationId xmlns:a16="http://schemas.microsoft.com/office/drawing/2014/main" id="{A72A4E54-E867-08C5-E067-BCA396D90AAF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0BA3B4-6B42-7DD5-C001-80395AD11830}"/>
              </a:ext>
            </a:extLst>
          </p:cNvPr>
          <p:cNvCxnSpPr>
            <a:cxnSpLocks/>
          </p:cNvCxnSpPr>
          <p:nvPr/>
        </p:nvCxnSpPr>
        <p:spPr>
          <a:xfrm flipV="1">
            <a:off x="5323288" y="2269180"/>
            <a:ext cx="3165988" cy="50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9E6FFD-89AE-7E48-81B6-8B3803D4535D}"/>
              </a:ext>
            </a:extLst>
          </p:cNvPr>
          <p:cNvSpPr txBox="1"/>
          <p:nvPr/>
        </p:nvSpPr>
        <p:spPr>
          <a:xfrm>
            <a:off x="5240590" y="1945802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 x2    y1   y2   y’   XOR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4E35DD-BF92-2B1D-2E43-E8283C1E3BD8}"/>
              </a:ext>
            </a:extLst>
          </p:cNvPr>
          <p:cNvSpPr txBox="1"/>
          <p:nvPr/>
        </p:nvSpPr>
        <p:spPr>
          <a:xfrm>
            <a:off x="5436356" y="236367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0   0     0     1    0     0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079A7-4391-29BC-98DF-0ED222FEFF72}"/>
              </a:ext>
            </a:extLst>
          </p:cNvPr>
          <p:cNvSpPr txBox="1"/>
          <p:nvPr/>
        </p:nvSpPr>
        <p:spPr>
          <a:xfrm>
            <a:off x="5431443" y="2742216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0   1                         1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41266F-D33B-9CC7-0D29-4DDE8EC75DBF}"/>
              </a:ext>
            </a:extLst>
          </p:cNvPr>
          <p:cNvSpPr txBox="1"/>
          <p:nvPr/>
        </p:nvSpPr>
        <p:spPr>
          <a:xfrm>
            <a:off x="5446189" y="3120760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1   0                         1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7B4AD-A4D8-B09D-75C4-AFAB6AEF4451}"/>
              </a:ext>
            </a:extLst>
          </p:cNvPr>
          <p:cNvSpPr txBox="1"/>
          <p:nvPr/>
        </p:nvSpPr>
        <p:spPr>
          <a:xfrm>
            <a:off x="5451105" y="350913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1   1                         0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903C9C-2E18-ED0E-DD5C-C807AC52C19D}"/>
              </a:ext>
            </a:extLst>
          </p:cNvPr>
          <p:cNvCxnSpPr/>
          <p:nvPr/>
        </p:nvCxnSpPr>
        <p:spPr>
          <a:xfrm>
            <a:off x="6154992" y="203527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45318C-DB14-8BAB-9670-0C8E52A785B5}"/>
              </a:ext>
            </a:extLst>
          </p:cNvPr>
          <p:cNvCxnSpPr/>
          <p:nvPr/>
        </p:nvCxnSpPr>
        <p:spPr>
          <a:xfrm>
            <a:off x="7162799" y="205002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3C9BF2-458A-E1FE-C848-8DAEE01A1D76}"/>
              </a:ext>
            </a:extLst>
          </p:cNvPr>
          <p:cNvCxnSpPr/>
          <p:nvPr/>
        </p:nvCxnSpPr>
        <p:spPr>
          <a:xfrm>
            <a:off x="7561007" y="2054942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185604-863C-1491-859D-3C57BD6B1363}"/>
              </a:ext>
            </a:extLst>
          </p:cNvPr>
          <p:cNvGrpSpPr/>
          <p:nvPr/>
        </p:nvGrpSpPr>
        <p:grpSpPr>
          <a:xfrm>
            <a:off x="699154" y="4238546"/>
            <a:ext cx="4126519" cy="761470"/>
            <a:chOff x="3068735" y="4376196"/>
            <a:chExt cx="4126519" cy="76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03D834-1AA3-453A-4489-EC97062F63B2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0]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FD6DCD-F445-A9DC-BA08-CC23173EB8BE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8" name="왼쪽 대괄호 7">
                <a:extLst>
                  <a:ext uri="{FF2B5EF4-FFF2-40B4-BE49-F238E27FC236}">
                    <a16:creationId xmlns:a16="http://schemas.microsoft.com/office/drawing/2014/main" id="{91A64E34-1233-9012-7040-2C20C2803258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왼쪽 대괄호 8">
                <a:extLst>
                  <a:ext uri="{FF2B5EF4-FFF2-40B4-BE49-F238E27FC236}">
                    <a16:creationId xmlns:a16="http://schemas.microsoft.com/office/drawing/2014/main" id="{16E3A4AF-75E5-D3DC-2AEE-A2F50E1CE757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90A000-1F42-69C9-3B68-4936D7CF39C3}"/>
                </a:ext>
              </a:extLst>
            </p:cNvPr>
            <p:cNvSpPr txBox="1"/>
            <p:nvPr/>
          </p:nvSpPr>
          <p:spPr>
            <a:xfrm>
              <a:off x="4531360" y="445337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DD093-BDB5-0ED8-DF54-FB89E475DE9C}"/>
                </a:ext>
              </a:extLst>
            </p:cNvPr>
            <p:cNvSpPr txBox="1"/>
            <p:nvPr/>
          </p:nvSpPr>
          <p:spPr>
            <a:xfrm>
              <a:off x="4541520" y="476833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8B06B-8C31-4B5D-0C89-278E7F61B7F3}"/>
                </a:ext>
              </a:extLst>
            </p:cNvPr>
            <p:cNvSpPr txBox="1"/>
            <p:nvPr/>
          </p:nvSpPr>
          <p:spPr>
            <a:xfrm>
              <a:off x="4817680" y="4565444"/>
              <a:ext cx="2377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- 8 = -8, y1=s(-8) = 0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CF7AC00-1114-1A91-F28D-AAED48B3C0BA}"/>
              </a:ext>
            </a:extLst>
          </p:cNvPr>
          <p:cNvGrpSpPr/>
          <p:nvPr/>
        </p:nvGrpSpPr>
        <p:grpSpPr>
          <a:xfrm>
            <a:off x="699154" y="5041186"/>
            <a:ext cx="4088047" cy="761470"/>
            <a:chOff x="3068735" y="4376196"/>
            <a:chExt cx="4088047" cy="7614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13CBC2-AC30-A742-A55C-109A30E9A4AD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0]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0E99CC-FCE3-0FCF-BCA6-9DF01C50BB12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52" name="왼쪽 대괄호 51">
                <a:extLst>
                  <a:ext uri="{FF2B5EF4-FFF2-40B4-BE49-F238E27FC236}">
                    <a16:creationId xmlns:a16="http://schemas.microsoft.com/office/drawing/2014/main" id="{32992D01-4586-058A-EAF3-4DF3129DA6AD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8" name="왼쪽 대괄호 57">
                <a:extLst>
                  <a:ext uri="{FF2B5EF4-FFF2-40B4-BE49-F238E27FC236}">
                    <a16:creationId xmlns:a16="http://schemas.microsoft.com/office/drawing/2014/main" id="{3C9863F3-6FA7-9EB5-0048-375D9323E474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7F3AB4-6A37-29E0-2FCF-AC7B375F7635}"/>
                </a:ext>
              </a:extLst>
            </p:cNvPr>
            <p:cNvSpPr txBox="1"/>
            <p:nvPr/>
          </p:nvSpPr>
          <p:spPr>
            <a:xfrm>
              <a:off x="4501863" y="4453374"/>
              <a:ext cx="620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-7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F39202-D0D4-63F7-DB11-3AE6BE4EB86F}"/>
                </a:ext>
              </a:extLst>
            </p:cNvPr>
            <p:cNvSpPr txBox="1"/>
            <p:nvPr/>
          </p:nvSpPr>
          <p:spPr>
            <a:xfrm>
              <a:off x="4397595" y="4768334"/>
              <a:ext cx="504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 -7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C0894D-3BF6-6B71-46B1-5792C993481E}"/>
                </a:ext>
              </a:extLst>
            </p:cNvPr>
            <p:cNvSpPr txBox="1"/>
            <p:nvPr/>
          </p:nvSpPr>
          <p:spPr>
            <a:xfrm>
              <a:off x="4817680" y="4565444"/>
              <a:ext cx="2339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+3 = 3, y2 = s(3) = 1 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C82FC7-CC8A-B190-0E47-77376AAF42AA}"/>
              </a:ext>
            </a:extLst>
          </p:cNvPr>
          <p:cNvGrpSpPr/>
          <p:nvPr/>
        </p:nvGrpSpPr>
        <p:grpSpPr>
          <a:xfrm>
            <a:off x="688994" y="5782866"/>
            <a:ext cx="4195449" cy="774023"/>
            <a:chOff x="3068735" y="4376196"/>
            <a:chExt cx="4195449" cy="77402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D9FBC4-1D6F-CAE7-AFAE-B5C9713323BF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1]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03536F-DCFB-CC50-83DC-1BDBA13DC6D4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68" name="왼쪽 대괄호 67">
                <a:extLst>
                  <a:ext uri="{FF2B5EF4-FFF2-40B4-BE49-F238E27FC236}">
                    <a16:creationId xmlns:a16="http://schemas.microsoft.com/office/drawing/2014/main" id="{8EB4EFE9-CA0B-1602-B271-5F1A26EB66C4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9" name="왼쪽 대괄호 68">
                <a:extLst>
                  <a:ext uri="{FF2B5EF4-FFF2-40B4-BE49-F238E27FC236}">
                    <a16:creationId xmlns:a16="http://schemas.microsoft.com/office/drawing/2014/main" id="{3E7A0774-EB28-D1B6-509B-0D7EA2FC5C4D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D66E4A-95C6-374C-80C1-0F2F40AE2858}"/>
                </a:ext>
              </a:extLst>
            </p:cNvPr>
            <p:cNvSpPr txBox="1"/>
            <p:nvPr/>
          </p:nvSpPr>
          <p:spPr>
            <a:xfrm>
              <a:off x="4433039" y="4453374"/>
              <a:ext cx="6014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42A5EE-120A-00F2-A55B-C68E5823B0E4}"/>
                </a:ext>
              </a:extLst>
            </p:cNvPr>
            <p:cNvSpPr txBox="1"/>
            <p:nvPr/>
          </p:nvSpPr>
          <p:spPr>
            <a:xfrm>
              <a:off x="4423535" y="4768334"/>
              <a:ext cx="529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F92339-89F7-5A9A-989F-E31771193131}"/>
                </a:ext>
              </a:extLst>
            </p:cNvPr>
            <p:cNvSpPr txBox="1"/>
            <p:nvPr/>
          </p:nvSpPr>
          <p:spPr>
            <a:xfrm>
              <a:off x="4817680" y="4565444"/>
              <a:ext cx="24465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+6 = -11 + 6 = -5, </a:t>
              </a:r>
            </a:p>
            <a:p>
              <a:r>
                <a:rPr lang="en-US" altLang="ko-KR" sz="1600" dirty="0"/>
                <a:t>              y’= s(-5) = 0 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3FFE2A9B-9C56-0CD2-DC36-7EF7CA39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55" y="4053252"/>
            <a:ext cx="3234211" cy="2452404"/>
          </a:xfrm>
          <a:prstGeom prst="rect">
            <a:avLst/>
          </a:prstGeom>
        </p:spPr>
      </p:pic>
      <p:sp>
        <p:nvSpPr>
          <p:cNvPr id="74" name="칠각형 73">
            <a:extLst>
              <a:ext uri="{FF2B5EF4-FFF2-40B4-BE49-F238E27FC236}">
                <a16:creationId xmlns:a16="http://schemas.microsoft.com/office/drawing/2014/main" id="{957163E6-0779-82D5-92E4-1D55DC0DA4AF}"/>
              </a:ext>
            </a:extLst>
          </p:cNvPr>
          <p:cNvSpPr/>
          <p:nvPr/>
        </p:nvSpPr>
        <p:spPr>
          <a:xfrm>
            <a:off x="3818968" y="2257490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5" name="칠각형 74">
            <a:extLst>
              <a:ext uri="{FF2B5EF4-FFF2-40B4-BE49-F238E27FC236}">
                <a16:creationId xmlns:a16="http://schemas.microsoft.com/office/drawing/2014/main" id="{4733BA89-8D9C-1126-C7E6-C8797FC52782}"/>
              </a:ext>
            </a:extLst>
          </p:cNvPr>
          <p:cNvSpPr/>
          <p:nvPr/>
        </p:nvSpPr>
        <p:spPr>
          <a:xfrm>
            <a:off x="1857428" y="1839622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6" name="칠각형 75">
            <a:extLst>
              <a:ext uri="{FF2B5EF4-FFF2-40B4-BE49-F238E27FC236}">
                <a16:creationId xmlns:a16="http://schemas.microsoft.com/office/drawing/2014/main" id="{BA1D525B-9E3E-074A-856B-D679169C9E02}"/>
              </a:ext>
            </a:extLst>
          </p:cNvPr>
          <p:cNvSpPr/>
          <p:nvPr/>
        </p:nvSpPr>
        <p:spPr>
          <a:xfrm>
            <a:off x="1872176" y="2690115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15FC204C-546E-C9B1-D797-BE51FCB97EEB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14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7BD0D7-7F6A-C0FF-052A-0A366803D2AE}"/>
              </a:ext>
            </a:extLst>
          </p:cNvPr>
          <p:cNvSpPr/>
          <p:nvPr/>
        </p:nvSpPr>
        <p:spPr>
          <a:xfrm>
            <a:off x="5313456" y="2756967"/>
            <a:ext cx="3165988" cy="331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C22300-21DD-D66A-99C0-31B120768C81}"/>
              </a:ext>
            </a:extLst>
          </p:cNvPr>
          <p:cNvGrpSpPr/>
          <p:nvPr/>
        </p:nvGrpSpPr>
        <p:grpSpPr>
          <a:xfrm>
            <a:off x="248258" y="1118910"/>
            <a:ext cx="4357669" cy="2834015"/>
            <a:chOff x="248258" y="1492537"/>
            <a:chExt cx="4311113" cy="35158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709843-E837-856D-F95E-9CBA8E490445}"/>
                </a:ext>
              </a:extLst>
            </p:cNvPr>
            <p:cNvGrpSpPr/>
            <p:nvPr/>
          </p:nvGrpSpPr>
          <p:grpSpPr>
            <a:xfrm>
              <a:off x="248258" y="2314682"/>
              <a:ext cx="4311113" cy="1734562"/>
              <a:chOff x="562892" y="1810940"/>
              <a:chExt cx="5182932" cy="16614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69CC13-AAA0-0386-6E28-F1641AEC54E2}"/>
                  </a:ext>
                </a:extLst>
              </p:cNvPr>
              <p:cNvGrpSpPr/>
              <p:nvPr/>
            </p:nvGrpSpPr>
            <p:grpSpPr>
              <a:xfrm>
                <a:off x="914400" y="1939300"/>
                <a:ext cx="4395019" cy="1477861"/>
                <a:chOff x="914400" y="1929468"/>
                <a:chExt cx="4395019" cy="1477861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9931CED-ED56-7CFB-6C7C-CF2D91B9E2A7}"/>
                    </a:ext>
                  </a:extLst>
                </p:cNvPr>
                <p:cNvSpPr/>
                <p:nvPr/>
              </p:nvSpPr>
              <p:spPr>
                <a:xfrm>
                  <a:off x="1434517" y="192946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8FF85F0-74A2-7F1C-CB05-768BAE860F9E}"/>
                    </a:ext>
                  </a:extLst>
                </p:cNvPr>
                <p:cNvCxnSpPr/>
                <p:nvPr/>
              </p:nvCxnSpPr>
              <p:spPr>
                <a:xfrm>
                  <a:off x="914400" y="2046914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0B58888-A98D-6432-81D8-B0E0E0145384}"/>
                    </a:ext>
                  </a:extLst>
                </p:cNvPr>
                <p:cNvCxnSpPr/>
                <p:nvPr/>
              </p:nvCxnSpPr>
              <p:spPr>
                <a:xfrm>
                  <a:off x="915798" y="2316760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AC6B4B-D001-F0C6-0322-CAFA07BD4552}"/>
                    </a:ext>
                  </a:extLst>
                </p:cNvPr>
                <p:cNvSpPr/>
                <p:nvPr/>
              </p:nvSpPr>
              <p:spPr>
                <a:xfrm>
                  <a:off x="3793224" y="241742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8C30206-28E0-2EB9-8AB7-5B65FF4BBCE2}"/>
                    </a:ext>
                  </a:extLst>
                </p:cNvPr>
                <p:cNvSpPr/>
                <p:nvPr/>
              </p:nvSpPr>
              <p:spPr>
                <a:xfrm>
                  <a:off x="1469471" y="2912379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FC0947C-8FEE-9234-4579-90231A8CC8B4}"/>
                    </a:ext>
                  </a:extLst>
                </p:cNvPr>
                <p:cNvCxnSpPr/>
                <p:nvPr/>
              </p:nvCxnSpPr>
              <p:spPr>
                <a:xfrm>
                  <a:off x="949354" y="3029825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467917-EBB5-A88B-832E-44C3AA03FF3A}"/>
                    </a:ext>
                  </a:extLst>
                </p:cNvPr>
                <p:cNvCxnSpPr/>
                <p:nvPr/>
              </p:nvCxnSpPr>
              <p:spPr>
                <a:xfrm>
                  <a:off x="950752" y="3299671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C448C397-90BB-B4FA-7CD6-A267645F4B5E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2382473" y="2176943"/>
                  <a:ext cx="1410751" cy="34011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id="{EDD4833A-ED55-CE0E-B0A1-FBD0F7B05A51}"/>
                    </a:ext>
                  </a:extLst>
                </p:cNvPr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417427" y="2809306"/>
                  <a:ext cx="1375797" cy="35054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AB5EBF1-6E03-3489-4B7B-768FA3B77740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4741180" y="2664903"/>
                  <a:ext cx="5682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348A24-8FFA-DFBD-9B82-E8ECBDDF2DC5}"/>
                  </a:ext>
                </a:extLst>
              </p:cNvPr>
              <p:cNvSpPr txBox="1"/>
              <p:nvPr/>
            </p:nvSpPr>
            <p:spPr>
              <a:xfrm>
                <a:off x="567811" y="1810940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588D09-80D3-5C7B-1F5A-AE72F40B142C}"/>
                  </a:ext>
                </a:extLst>
              </p:cNvPr>
              <p:cNvSpPr txBox="1"/>
              <p:nvPr/>
            </p:nvSpPr>
            <p:spPr>
              <a:xfrm>
                <a:off x="562892" y="2169815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A13CB-5C79-B288-54F5-E8E293BC1ED6}"/>
                  </a:ext>
                </a:extLst>
              </p:cNvPr>
              <p:cNvSpPr txBox="1"/>
              <p:nvPr/>
            </p:nvSpPr>
            <p:spPr>
              <a:xfrm>
                <a:off x="602225" y="2789252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737720-2C7E-83ED-2ACF-056605889455}"/>
                  </a:ext>
                </a:extLst>
              </p:cNvPr>
              <p:cNvSpPr txBox="1"/>
              <p:nvPr/>
            </p:nvSpPr>
            <p:spPr>
              <a:xfrm>
                <a:off x="597306" y="3148127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C45DE9-6825-A96C-FFA2-53E3EE91269C}"/>
                  </a:ext>
                </a:extLst>
              </p:cNvPr>
              <p:cNvSpPr txBox="1"/>
              <p:nvPr/>
            </p:nvSpPr>
            <p:spPr>
              <a:xfrm>
                <a:off x="3276604" y="2100988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y1</a:t>
                </a:r>
                <a:endParaRPr lang="ko-KR" altLang="en-US" sz="16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E3AE8B-B965-62AD-0A95-17829AC29EB0}"/>
                  </a:ext>
                </a:extLst>
              </p:cNvPr>
              <p:cNvSpPr txBox="1"/>
              <p:nvPr/>
            </p:nvSpPr>
            <p:spPr>
              <a:xfrm>
                <a:off x="3261854" y="2784333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y2</a:t>
                </a:r>
                <a:endParaRPr lang="ko-KR" alt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7C187-D81B-A724-879F-9193B4FC4A04}"/>
                  </a:ext>
                </a:extLst>
              </p:cNvPr>
              <p:cNvSpPr txBox="1"/>
              <p:nvPr/>
            </p:nvSpPr>
            <p:spPr>
              <a:xfrm>
                <a:off x="5375797" y="2459866"/>
                <a:ext cx="370027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Y’</a:t>
                </a:r>
                <a:endParaRPr lang="ko-KR" altLang="en-US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9361C-904E-A650-1785-F05EAA64DB68}"/>
                </a:ext>
              </a:extLst>
            </p:cNvPr>
            <p:cNvSpPr txBox="1"/>
            <p:nvPr/>
          </p:nvSpPr>
          <p:spPr>
            <a:xfrm>
              <a:off x="446913" y="1582993"/>
              <a:ext cx="1584609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 5       b=-8</a:t>
              </a:r>
            </a:p>
            <a:p>
              <a:r>
                <a:rPr lang="en-US" altLang="ko-KR" sz="1600" dirty="0"/>
                <a:t>             5   , </a:t>
              </a:r>
              <a:endParaRPr lang="ko-KR" altLang="en-US" sz="16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FAFF8E-0866-AAD4-92D5-9E0A3DB3FA4B}"/>
                </a:ext>
              </a:extLst>
            </p:cNvPr>
            <p:cNvGrpSpPr/>
            <p:nvPr/>
          </p:nvGrpSpPr>
          <p:grpSpPr>
            <a:xfrm>
              <a:off x="911669" y="1492537"/>
              <a:ext cx="432259" cy="713168"/>
              <a:chOff x="1622323" y="4296697"/>
              <a:chExt cx="683339" cy="820991"/>
            </a:xfrm>
          </p:grpSpPr>
          <p:sp>
            <p:nvSpPr>
              <p:cNvPr id="33" name="왼쪽 대괄호 32">
                <a:extLst>
                  <a:ext uri="{FF2B5EF4-FFF2-40B4-BE49-F238E27FC236}">
                    <a16:creationId xmlns:a16="http://schemas.microsoft.com/office/drawing/2014/main" id="{6E358783-B331-6BCC-AF5E-3F2A927D9CE5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7A9D4648-CE0B-D41D-5384-B1D796DB31E3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04E173-62BE-C6DF-945D-BB572D610942}"/>
                </a:ext>
              </a:extLst>
            </p:cNvPr>
            <p:cNvSpPr txBox="1"/>
            <p:nvPr/>
          </p:nvSpPr>
          <p:spPr>
            <a:xfrm>
              <a:off x="2580183" y="2095253"/>
              <a:ext cx="1595710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-11     b=6</a:t>
              </a:r>
            </a:p>
            <a:p>
              <a:r>
                <a:rPr lang="en-US" altLang="ko-KR" sz="1600" dirty="0"/>
                <a:t>            -11  , </a:t>
              </a:r>
              <a:endParaRPr lang="ko-KR" altLang="en-US" sz="16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9B53D6-9E75-94EC-724D-D6C8DFDF26D8}"/>
                </a:ext>
              </a:extLst>
            </p:cNvPr>
            <p:cNvGrpSpPr/>
            <p:nvPr/>
          </p:nvGrpSpPr>
          <p:grpSpPr>
            <a:xfrm>
              <a:off x="3094099" y="2034293"/>
              <a:ext cx="432259" cy="713168"/>
              <a:chOff x="1622323" y="4296697"/>
              <a:chExt cx="683339" cy="820991"/>
            </a:xfrm>
          </p:grpSpPr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7C725A89-1FE4-FA44-3306-0107E0DF2DF6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3A1B03DF-7D85-5B01-4943-F487C744B859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D06AFB-53A8-F71C-F49A-7B4FBC0C68A8}"/>
                </a:ext>
              </a:extLst>
            </p:cNvPr>
            <p:cNvSpPr txBox="1"/>
            <p:nvPr/>
          </p:nvSpPr>
          <p:spPr>
            <a:xfrm>
              <a:off x="618642" y="4282941"/>
              <a:ext cx="144663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-7     b=3</a:t>
              </a:r>
            </a:p>
            <a:p>
              <a:r>
                <a:rPr lang="en-US" altLang="ko-KR" sz="1600" dirty="0"/>
                <a:t>            -7  , </a:t>
              </a:r>
              <a:endParaRPr lang="ko-KR" altLang="en-US" sz="16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291FCA-8AF4-5DCD-C97B-3B655E864A31}"/>
                </a:ext>
              </a:extLst>
            </p:cNvPr>
            <p:cNvGrpSpPr/>
            <p:nvPr/>
          </p:nvGrpSpPr>
          <p:grpSpPr>
            <a:xfrm>
              <a:off x="1063734" y="4172821"/>
              <a:ext cx="432259" cy="713168"/>
              <a:chOff x="1622323" y="4296697"/>
              <a:chExt cx="683339" cy="820991"/>
            </a:xfrm>
          </p:grpSpPr>
          <p:sp>
            <p:nvSpPr>
              <p:cNvPr id="43" name="왼쪽 대괄호 42">
                <a:extLst>
                  <a:ext uri="{FF2B5EF4-FFF2-40B4-BE49-F238E27FC236}">
                    <a16:creationId xmlns:a16="http://schemas.microsoft.com/office/drawing/2014/main" id="{1DD3175B-37F2-EDED-5C06-3DBA9385A810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" name="왼쪽 대괄호 43">
                <a:extLst>
                  <a:ext uri="{FF2B5EF4-FFF2-40B4-BE49-F238E27FC236}">
                    <a16:creationId xmlns:a16="http://schemas.microsoft.com/office/drawing/2014/main" id="{A72A4E54-E867-08C5-E067-BCA396D90AAF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0BA3B4-6B42-7DD5-C001-80395AD11830}"/>
              </a:ext>
            </a:extLst>
          </p:cNvPr>
          <p:cNvCxnSpPr>
            <a:cxnSpLocks/>
          </p:cNvCxnSpPr>
          <p:nvPr/>
        </p:nvCxnSpPr>
        <p:spPr>
          <a:xfrm flipV="1">
            <a:off x="5323288" y="2269180"/>
            <a:ext cx="3165988" cy="50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9E6FFD-89AE-7E48-81B6-8B3803D4535D}"/>
              </a:ext>
            </a:extLst>
          </p:cNvPr>
          <p:cNvSpPr txBox="1"/>
          <p:nvPr/>
        </p:nvSpPr>
        <p:spPr>
          <a:xfrm>
            <a:off x="5240590" y="1945802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 x2    y1   y2   y’   XOR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4E35DD-BF92-2B1D-2E43-E8283C1E3BD8}"/>
              </a:ext>
            </a:extLst>
          </p:cNvPr>
          <p:cNvSpPr txBox="1"/>
          <p:nvPr/>
        </p:nvSpPr>
        <p:spPr>
          <a:xfrm>
            <a:off x="5436356" y="236367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0   0     0     1    0     0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079A7-4391-29BC-98DF-0ED222FEFF72}"/>
              </a:ext>
            </a:extLst>
          </p:cNvPr>
          <p:cNvSpPr txBox="1"/>
          <p:nvPr/>
        </p:nvSpPr>
        <p:spPr>
          <a:xfrm>
            <a:off x="5451107" y="273238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0   1     0    0     1     1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41266F-D33B-9CC7-0D29-4DDE8EC75DBF}"/>
              </a:ext>
            </a:extLst>
          </p:cNvPr>
          <p:cNvSpPr txBox="1"/>
          <p:nvPr/>
        </p:nvSpPr>
        <p:spPr>
          <a:xfrm>
            <a:off x="5446189" y="3120760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1   0                         1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7B4AD-A4D8-B09D-75C4-AFAB6AEF4451}"/>
              </a:ext>
            </a:extLst>
          </p:cNvPr>
          <p:cNvSpPr txBox="1"/>
          <p:nvPr/>
        </p:nvSpPr>
        <p:spPr>
          <a:xfrm>
            <a:off x="5451105" y="350913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1   1                         0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903C9C-2E18-ED0E-DD5C-C807AC52C19D}"/>
              </a:ext>
            </a:extLst>
          </p:cNvPr>
          <p:cNvCxnSpPr/>
          <p:nvPr/>
        </p:nvCxnSpPr>
        <p:spPr>
          <a:xfrm>
            <a:off x="6154992" y="203527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45318C-DB14-8BAB-9670-0C8E52A785B5}"/>
              </a:ext>
            </a:extLst>
          </p:cNvPr>
          <p:cNvCxnSpPr/>
          <p:nvPr/>
        </p:nvCxnSpPr>
        <p:spPr>
          <a:xfrm>
            <a:off x="7162799" y="205002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3C9BF2-458A-E1FE-C848-8DAEE01A1D76}"/>
              </a:ext>
            </a:extLst>
          </p:cNvPr>
          <p:cNvCxnSpPr/>
          <p:nvPr/>
        </p:nvCxnSpPr>
        <p:spPr>
          <a:xfrm>
            <a:off x="7561007" y="2054942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185604-863C-1491-859D-3C57BD6B1363}"/>
              </a:ext>
            </a:extLst>
          </p:cNvPr>
          <p:cNvGrpSpPr/>
          <p:nvPr/>
        </p:nvGrpSpPr>
        <p:grpSpPr>
          <a:xfrm>
            <a:off x="699154" y="4238546"/>
            <a:ext cx="4126519" cy="761470"/>
            <a:chOff x="3068735" y="4376196"/>
            <a:chExt cx="4126519" cy="76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03D834-1AA3-453A-4489-EC97062F63B2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1]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FD6DCD-F445-A9DC-BA08-CC23173EB8BE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8" name="왼쪽 대괄호 7">
                <a:extLst>
                  <a:ext uri="{FF2B5EF4-FFF2-40B4-BE49-F238E27FC236}">
                    <a16:creationId xmlns:a16="http://schemas.microsoft.com/office/drawing/2014/main" id="{91A64E34-1233-9012-7040-2C20C2803258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왼쪽 대괄호 8">
                <a:extLst>
                  <a:ext uri="{FF2B5EF4-FFF2-40B4-BE49-F238E27FC236}">
                    <a16:creationId xmlns:a16="http://schemas.microsoft.com/office/drawing/2014/main" id="{16E3A4AF-75E5-D3DC-2AEE-A2F50E1CE757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90A000-1F42-69C9-3B68-4936D7CF39C3}"/>
                </a:ext>
              </a:extLst>
            </p:cNvPr>
            <p:cNvSpPr txBox="1"/>
            <p:nvPr/>
          </p:nvSpPr>
          <p:spPr>
            <a:xfrm>
              <a:off x="4531360" y="445337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DD093-BDB5-0ED8-DF54-FB89E475DE9C}"/>
                </a:ext>
              </a:extLst>
            </p:cNvPr>
            <p:cNvSpPr txBox="1"/>
            <p:nvPr/>
          </p:nvSpPr>
          <p:spPr>
            <a:xfrm>
              <a:off x="4541520" y="476833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8B06B-8C31-4B5D-0C89-278E7F61B7F3}"/>
                </a:ext>
              </a:extLst>
            </p:cNvPr>
            <p:cNvSpPr txBox="1"/>
            <p:nvPr/>
          </p:nvSpPr>
          <p:spPr>
            <a:xfrm>
              <a:off x="4817680" y="4565444"/>
              <a:ext cx="2377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- 8 = -3, y1=s(-3) = 0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CF7AC00-1114-1A91-F28D-AAED48B3C0BA}"/>
              </a:ext>
            </a:extLst>
          </p:cNvPr>
          <p:cNvGrpSpPr/>
          <p:nvPr/>
        </p:nvGrpSpPr>
        <p:grpSpPr>
          <a:xfrm>
            <a:off x="699154" y="5041186"/>
            <a:ext cx="4257965" cy="761470"/>
            <a:chOff x="3068735" y="4376196"/>
            <a:chExt cx="4257965" cy="7614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13CBC2-AC30-A742-A55C-109A30E9A4AD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1]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0E99CC-FCE3-0FCF-BCA6-9DF01C50BB12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52" name="왼쪽 대괄호 51">
                <a:extLst>
                  <a:ext uri="{FF2B5EF4-FFF2-40B4-BE49-F238E27FC236}">
                    <a16:creationId xmlns:a16="http://schemas.microsoft.com/office/drawing/2014/main" id="{32992D01-4586-058A-EAF3-4DF3129DA6AD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8" name="왼쪽 대괄호 57">
                <a:extLst>
                  <a:ext uri="{FF2B5EF4-FFF2-40B4-BE49-F238E27FC236}">
                    <a16:creationId xmlns:a16="http://schemas.microsoft.com/office/drawing/2014/main" id="{3C9863F3-6FA7-9EB5-0048-375D9323E474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7F3AB4-6A37-29E0-2FCF-AC7B375F7635}"/>
                </a:ext>
              </a:extLst>
            </p:cNvPr>
            <p:cNvSpPr txBox="1"/>
            <p:nvPr/>
          </p:nvSpPr>
          <p:spPr>
            <a:xfrm>
              <a:off x="4501863" y="4453374"/>
              <a:ext cx="620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-7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F39202-D0D4-63F7-DB11-3AE6BE4EB86F}"/>
                </a:ext>
              </a:extLst>
            </p:cNvPr>
            <p:cNvSpPr txBox="1"/>
            <p:nvPr/>
          </p:nvSpPr>
          <p:spPr>
            <a:xfrm>
              <a:off x="4397595" y="4768334"/>
              <a:ext cx="504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 -7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C0894D-3BF6-6B71-46B1-5792C993481E}"/>
                </a:ext>
              </a:extLst>
            </p:cNvPr>
            <p:cNvSpPr txBox="1"/>
            <p:nvPr/>
          </p:nvSpPr>
          <p:spPr>
            <a:xfrm>
              <a:off x="4817680" y="4565444"/>
              <a:ext cx="2509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+3 = -4, y2 = s(-4) = 0 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C82FC7-CC8A-B190-0E47-77376AAF42AA}"/>
              </a:ext>
            </a:extLst>
          </p:cNvPr>
          <p:cNvGrpSpPr/>
          <p:nvPr/>
        </p:nvGrpSpPr>
        <p:grpSpPr>
          <a:xfrm>
            <a:off x="688994" y="5782866"/>
            <a:ext cx="4121710" cy="761470"/>
            <a:chOff x="3068735" y="4376196"/>
            <a:chExt cx="4121710" cy="76147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D9FBC4-1D6F-CAE7-AFAE-B5C9713323BF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0]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03536F-DCFB-CC50-83DC-1BDBA13DC6D4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68" name="왼쪽 대괄호 67">
                <a:extLst>
                  <a:ext uri="{FF2B5EF4-FFF2-40B4-BE49-F238E27FC236}">
                    <a16:creationId xmlns:a16="http://schemas.microsoft.com/office/drawing/2014/main" id="{8EB4EFE9-CA0B-1602-B271-5F1A26EB66C4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9" name="왼쪽 대괄호 68">
                <a:extLst>
                  <a:ext uri="{FF2B5EF4-FFF2-40B4-BE49-F238E27FC236}">
                    <a16:creationId xmlns:a16="http://schemas.microsoft.com/office/drawing/2014/main" id="{3E7A0774-EB28-D1B6-509B-0D7EA2FC5C4D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D66E4A-95C6-374C-80C1-0F2F40AE2858}"/>
                </a:ext>
              </a:extLst>
            </p:cNvPr>
            <p:cNvSpPr txBox="1"/>
            <p:nvPr/>
          </p:nvSpPr>
          <p:spPr>
            <a:xfrm>
              <a:off x="4433039" y="4453374"/>
              <a:ext cx="6014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42A5EE-120A-00F2-A55B-C68E5823B0E4}"/>
                </a:ext>
              </a:extLst>
            </p:cNvPr>
            <p:cNvSpPr txBox="1"/>
            <p:nvPr/>
          </p:nvSpPr>
          <p:spPr>
            <a:xfrm>
              <a:off x="4423535" y="4768334"/>
              <a:ext cx="529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F92339-89F7-5A9A-989F-E31771193131}"/>
                </a:ext>
              </a:extLst>
            </p:cNvPr>
            <p:cNvSpPr txBox="1"/>
            <p:nvPr/>
          </p:nvSpPr>
          <p:spPr>
            <a:xfrm>
              <a:off x="4817680" y="4565444"/>
              <a:ext cx="23727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+6 = 6 = y’= s(6) = 1 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63EE434D-B33D-BCD7-7141-0021A83C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090" y="4053252"/>
            <a:ext cx="3234211" cy="2452404"/>
          </a:xfrm>
          <a:prstGeom prst="rect">
            <a:avLst/>
          </a:prstGeom>
        </p:spPr>
      </p:pic>
      <p:sp>
        <p:nvSpPr>
          <p:cNvPr id="73" name="칠각형 72">
            <a:extLst>
              <a:ext uri="{FF2B5EF4-FFF2-40B4-BE49-F238E27FC236}">
                <a16:creationId xmlns:a16="http://schemas.microsoft.com/office/drawing/2014/main" id="{1FE8E717-6ED2-0BF8-1E4E-9D599F96C26F}"/>
              </a:ext>
            </a:extLst>
          </p:cNvPr>
          <p:cNvSpPr/>
          <p:nvPr/>
        </p:nvSpPr>
        <p:spPr>
          <a:xfrm>
            <a:off x="3818968" y="2257490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4" name="칠각형 73">
            <a:extLst>
              <a:ext uri="{FF2B5EF4-FFF2-40B4-BE49-F238E27FC236}">
                <a16:creationId xmlns:a16="http://schemas.microsoft.com/office/drawing/2014/main" id="{C8E5B6CB-4F79-CBB0-60ED-18F503E0E435}"/>
              </a:ext>
            </a:extLst>
          </p:cNvPr>
          <p:cNvSpPr/>
          <p:nvPr/>
        </p:nvSpPr>
        <p:spPr>
          <a:xfrm>
            <a:off x="1857428" y="1839622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5" name="칠각형 74">
            <a:extLst>
              <a:ext uri="{FF2B5EF4-FFF2-40B4-BE49-F238E27FC236}">
                <a16:creationId xmlns:a16="http://schemas.microsoft.com/office/drawing/2014/main" id="{D9D6C529-3221-C2B8-92E3-A762DF65CE74}"/>
              </a:ext>
            </a:extLst>
          </p:cNvPr>
          <p:cNvSpPr/>
          <p:nvPr/>
        </p:nvSpPr>
        <p:spPr>
          <a:xfrm>
            <a:off x="1872176" y="2690115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48C7DF55-0400-FAC7-4724-38E9DECD5B6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584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7BD0D7-7F6A-C0FF-052A-0A366803D2AE}"/>
              </a:ext>
            </a:extLst>
          </p:cNvPr>
          <p:cNvSpPr/>
          <p:nvPr/>
        </p:nvSpPr>
        <p:spPr>
          <a:xfrm>
            <a:off x="5263284" y="3160090"/>
            <a:ext cx="3165988" cy="331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C22300-21DD-D66A-99C0-31B120768C81}"/>
              </a:ext>
            </a:extLst>
          </p:cNvPr>
          <p:cNvGrpSpPr/>
          <p:nvPr/>
        </p:nvGrpSpPr>
        <p:grpSpPr>
          <a:xfrm>
            <a:off x="248258" y="1118910"/>
            <a:ext cx="4357669" cy="2834015"/>
            <a:chOff x="248258" y="1492537"/>
            <a:chExt cx="4311113" cy="35158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709843-E837-856D-F95E-9CBA8E490445}"/>
                </a:ext>
              </a:extLst>
            </p:cNvPr>
            <p:cNvGrpSpPr/>
            <p:nvPr/>
          </p:nvGrpSpPr>
          <p:grpSpPr>
            <a:xfrm>
              <a:off x="248258" y="2314682"/>
              <a:ext cx="4311113" cy="1734562"/>
              <a:chOff x="562892" y="1810940"/>
              <a:chExt cx="5182932" cy="16614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69CC13-AAA0-0386-6E28-F1641AEC54E2}"/>
                  </a:ext>
                </a:extLst>
              </p:cNvPr>
              <p:cNvGrpSpPr/>
              <p:nvPr/>
            </p:nvGrpSpPr>
            <p:grpSpPr>
              <a:xfrm>
                <a:off x="914400" y="1939300"/>
                <a:ext cx="4395019" cy="1477861"/>
                <a:chOff x="914400" y="1929468"/>
                <a:chExt cx="4395019" cy="1477861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9931CED-ED56-7CFB-6C7C-CF2D91B9E2A7}"/>
                    </a:ext>
                  </a:extLst>
                </p:cNvPr>
                <p:cNvSpPr/>
                <p:nvPr/>
              </p:nvSpPr>
              <p:spPr>
                <a:xfrm>
                  <a:off x="1434517" y="192946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8FF85F0-74A2-7F1C-CB05-768BAE860F9E}"/>
                    </a:ext>
                  </a:extLst>
                </p:cNvPr>
                <p:cNvCxnSpPr/>
                <p:nvPr/>
              </p:nvCxnSpPr>
              <p:spPr>
                <a:xfrm>
                  <a:off x="914400" y="2046914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0B58888-A98D-6432-81D8-B0E0E0145384}"/>
                    </a:ext>
                  </a:extLst>
                </p:cNvPr>
                <p:cNvCxnSpPr/>
                <p:nvPr/>
              </p:nvCxnSpPr>
              <p:spPr>
                <a:xfrm>
                  <a:off x="915798" y="2316760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AC6B4B-D001-F0C6-0322-CAFA07BD4552}"/>
                    </a:ext>
                  </a:extLst>
                </p:cNvPr>
                <p:cNvSpPr/>
                <p:nvPr/>
              </p:nvSpPr>
              <p:spPr>
                <a:xfrm>
                  <a:off x="3793224" y="241742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8C30206-28E0-2EB9-8AB7-5B65FF4BBCE2}"/>
                    </a:ext>
                  </a:extLst>
                </p:cNvPr>
                <p:cNvSpPr/>
                <p:nvPr/>
              </p:nvSpPr>
              <p:spPr>
                <a:xfrm>
                  <a:off x="1469471" y="2912379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FC0947C-8FEE-9234-4579-90231A8CC8B4}"/>
                    </a:ext>
                  </a:extLst>
                </p:cNvPr>
                <p:cNvCxnSpPr/>
                <p:nvPr/>
              </p:nvCxnSpPr>
              <p:spPr>
                <a:xfrm>
                  <a:off x="949354" y="3029825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467917-EBB5-A88B-832E-44C3AA03FF3A}"/>
                    </a:ext>
                  </a:extLst>
                </p:cNvPr>
                <p:cNvCxnSpPr/>
                <p:nvPr/>
              </p:nvCxnSpPr>
              <p:spPr>
                <a:xfrm>
                  <a:off x="950752" y="3299671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C448C397-90BB-B4FA-7CD6-A267645F4B5E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2382473" y="2176943"/>
                  <a:ext cx="1410751" cy="34011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id="{EDD4833A-ED55-CE0E-B0A1-FBD0F7B05A51}"/>
                    </a:ext>
                  </a:extLst>
                </p:cNvPr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417427" y="2809306"/>
                  <a:ext cx="1375797" cy="35054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AB5EBF1-6E03-3489-4B7B-768FA3B77740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4741180" y="2664903"/>
                  <a:ext cx="5682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348A24-8FFA-DFBD-9B82-E8ECBDDF2DC5}"/>
                  </a:ext>
                </a:extLst>
              </p:cNvPr>
              <p:cNvSpPr txBox="1"/>
              <p:nvPr/>
            </p:nvSpPr>
            <p:spPr>
              <a:xfrm>
                <a:off x="567811" y="1810940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588D09-80D3-5C7B-1F5A-AE72F40B142C}"/>
                  </a:ext>
                </a:extLst>
              </p:cNvPr>
              <p:cNvSpPr txBox="1"/>
              <p:nvPr/>
            </p:nvSpPr>
            <p:spPr>
              <a:xfrm>
                <a:off x="562892" y="2169815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A13CB-5C79-B288-54F5-E8E293BC1ED6}"/>
                  </a:ext>
                </a:extLst>
              </p:cNvPr>
              <p:cNvSpPr txBox="1"/>
              <p:nvPr/>
            </p:nvSpPr>
            <p:spPr>
              <a:xfrm>
                <a:off x="602225" y="2789252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737720-2C7E-83ED-2ACF-056605889455}"/>
                  </a:ext>
                </a:extLst>
              </p:cNvPr>
              <p:cNvSpPr txBox="1"/>
              <p:nvPr/>
            </p:nvSpPr>
            <p:spPr>
              <a:xfrm>
                <a:off x="597306" y="3148127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C45DE9-6825-A96C-FFA2-53E3EE91269C}"/>
                  </a:ext>
                </a:extLst>
              </p:cNvPr>
              <p:cNvSpPr txBox="1"/>
              <p:nvPr/>
            </p:nvSpPr>
            <p:spPr>
              <a:xfrm>
                <a:off x="3276604" y="2100988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y1</a:t>
                </a:r>
                <a:endParaRPr lang="ko-KR" altLang="en-US" sz="16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E3AE8B-B965-62AD-0A95-17829AC29EB0}"/>
                  </a:ext>
                </a:extLst>
              </p:cNvPr>
              <p:cNvSpPr txBox="1"/>
              <p:nvPr/>
            </p:nvSpPr>
            <p:spPr>
              <a:xfrm>
                <a:off x="3261854" y="2784333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y2</a:t>
                </a:r>
                <a:endParaRPr lang="ko-KR" alt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7C187-D81B-A724-879F-9193B4FC4A04}"/>
                  </a:ext>
                </a:extLst>
              </p:cNvPr>
              <p:cNvSpPr txBox="1"/>
              <p:nvPr/>
            </p:nvSpPr>
            <p:spPr>
              <a:xfrm>
                <a:off x="5375797" y="2459866"/>
                <a:ext cx="370027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Y’</a:t>
                </a:r>
                <a:endParaRPr lang="ko-KR" altLang="en-US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9361C-904E-A650-1785-F05EAA64DB68}"/>
                </a:ext>
              </a:extLst>
            </p:cNvPr>
            <p:cNvSpPr txBox="1"/>
            <p:nvPr/>
          </p:nvSpPr>
          <p:spPr>
            <a:xfrm>
              <a:off x="446913" y="1582993"/>
              <a:ext cx="1584609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 5       b=-8</a:t>
              </a:r>
            </a:p>
            <a:p>
              <a:r>
                <a:rPr lang="en-US" altLang="ko-KR" sz="1600" dirty="0"/>
                <a:t>             5   , </a:t>
              </a:r>
              <a:endParaRPr lang="ko-KR" altLang="en-US" sz="16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FAFF8E-0866-AAD4-92D5-9E0A3DB3FA4B}"/>
                </a:ext>
              </a:extLst>
            </p:cNvPr>
            <p:cNvGrpSpPr/>
            <p:nvPr/>
          </p:nvGrpSpPr>
          <p:grpSpPr>
            <a:xfrm>
              <a:off x="911669" y="1492537"/>
              <a:ext cx="432259" cy="713168"/>
              <a:chOff x="1622323" y="4296697"/>
              <a:chExt cx="683339" cy="820991"/>
            </a:xfrm>
          </p:grpSpPr>
          <p:sp>
            <p:nvSpPr>
              <p:cNvPr id="33" name="왼쪽 대괄호 32">
                <a:extLst>
                  <a:ext uri="{FF2B5EF4-FFF2-40B4-BE49-F238E27FC236}">
                    <a16:creationId xmlns:a16="http://schemas.microsoft.com/office/drawing/2014/main" id="{6E358783-B331-6BCC-AF5E-3F2A927D9CE5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7A9D4648-CE0B-D41D-5384-B1D796DB31E3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04E173-62BE-C6DF-945D-BB572D610942}"/>
                </a:ext>
              </a:extLst>
            </p:cNvPr>
            <p:cNvSpPr txBox="1"/>
            <p:nvPr/>
          </p:nvSpPr>
          <p:spPr>
            <a:xfrm>
              <a:off x="2580183" y="2095253"/>
              <a:ext cx="154971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-11     b=6</a:t>
              </a:r>
            </a:p>
            <a:p>
              <a:r>
                <a:rPr lang="en-US" altLang="ko-KR" sz="1600" dirty="0"/>
                <a:t>            -11  , </a:t>
              </a:r>
              <a:endParaRPr lang="ko-KR" altLang="en-US" sz="16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9B53D6-9E75-94EC-724D-D6C8DFDF26D8}"/>
                </a:ext>
              </a:extLst>
            </p:cNvPr>
            <p:cNvGrpSpPr/>
            <p:nvPr/>
          </p:nvGrpSpPr>
          <p:grpSpPr>
            <a:xfrm>
              <a:off x="3094099" y="2034293"/>
              <a:ext cx="432259" cy="713168"/>
              <a:chOff x="1622323" y="4296697"/>
              <a:chExt cx="683339" cy="820991"/>
            </a:xfrm>
          </p:grpSpPr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7C725A89-1FE4-FA44-3306-0107E0DF2DF6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3A1B03DF-7D85-5B01-4943-F487C744B859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D06AFB-53A8-F71C-F49A-7B4FBC0C68A8}"/>
                </a:ext>
              </a:extLst>
            </p:cNvPr>
            <p:cNvSpPr txBox="1"/>
            <p:nvPr/>
          </p:nvSpPr>
          <p:spPr>
            <a:xfrm>
              <a:off x="618642" y="4282941"/>
              <a:ext cx="144663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-7     b=3</a:t>
              </a:r>
            </a:p>
            <a:p>
              <a:r>
                <a:rPr lang="en-US" altLang="ko-KR" sz="1600" dirty="0"/>
                <a:t>            -7  , </a:t>
              </a:r>
              <a:endParaRPr lang="ko-KR" altLang="en-US" sz="16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291FCA-8AF4-5DCD-C97B-3B655E864A31}"/>
                </a:ext>
              </a:extLst>
            </p:cNvPr>
            <p:cNvGrpSpPr/>
            <p:nvPr/>
          </p:nvGrpSpPr>
          <p:grpSpPr>
            <a:xfrm>
              <a:off x="1063734" y="4172821"/>
              <a:ext cx="432259" cy="713168"/>
              <a:chOff x="1622323" y="4296697"/>
              <a:chExt cx="683339" cy="820991"/>
            </a:xfrm>
          </p:grpSpPr>
          <p:sp>
            <p:nvSpPr>
              <p:cNvPr id="43" name="왼쪽 대괄호 42">
                <a:extLst>
                  <a:ext uri="{FF2B5EF4-FFF2-40B4-BE49-F238E27FC236}">
                    <a16:creationId xmlns:a16="http://schemas.microsoft.com/office/drawing/2014/main" id="{1DD3175B-37F2-EDED-5C06-3DBA9385A810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" name="왼쪽 대괄호 43">
                <a:extLst>
                  <a:ext uri="{FF2B5EF4-FFF2-40B4-BE49-F238E27FC236}">
                    <a16:creationId xmlns:a16="http://schemas.microsoft.com/office/drawing/2014/main" id="{A72A4E54-E867-08C5-E067-BCA396D90AAF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0BA3B4-6B42-7DD5-C001-80395AD11830}"/>
              </a:ext>
            </a:extLst>
          </p:cNvPr>
          <p:cNvCxnSpPr>
            <a:cxnSpLocks/>
          </p:cNvCxnSpPr>
          <p:nvPr/>
        </p:nvCxnSpPr>
        <p:spPr>
          <a:xfrm flipV="1">
            <a:off x="5122604" y="2269180"/>
            <a:ext cx="3165988" cy="50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9E6FFD-89AE-7E48-81B6-8B3803D4535D}"/>
              </a:ext>
            </a:extLst>
          </p:cNvPr>
          <p:cNvSpPr txBox="1"/>
          <p:nvPr/>
        </p:nvSpPr>
        <p:spPr>
          <a:xfrm>
            <a:off x="5240590" y="1945802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 x2    y1   y2   y’   XOR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4E35DD-BF92-2B1D-2E43-E8283C1E3BD8}"/>
              </a:ext>
            </a:extLst>
          </p:cNvPr>
          <p:cNvSpPr txBox="1"/>
          <p:nvPr/>
        </p:nvSpPr>
        <p:spPr>
          <a:xfrm>
            <a:off x="5386184" y="236367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0   0     0     1    0      0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079A7-4391-29BC-98DF-0ED222FEFF72}"/>
              </a:ext>
            </a:extLst>
          </p:cNvPr>
          <p:cNvSpPr txBox="1"/>
          <p:nvPr/>
        </p:nvSpPr>
        <p:spPr>
          <a:xfrm>
            <a:off x="5400935" y="2732387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0   1     0    0     1      1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41266F-D33B-9CC7-0D29-4DDE8EC75DBF}"/>
              </a:ext>
            </a:extLst>
          </p:cNvPr>
          <p:cNvSpPr txBox="1"/>
          <p:nvPr/>
        </p:nvSpPr>
        <p:spPr>
          <a:xfrm>
            <a:off x="5396017" y="3130594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1   0     0    0     1      1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7B4AD-A4D8-B09D-75C4-AFAB6AEF4451}"/>
              </a:ext>
            </a:extLst>
          </p:cNvPr>
          <p:cNvSpPr txBox="1"/>
          <p:nvPr/>
        </p:nvSpPr>
        <p:spPr>
          <a:xfrm>
            <a:off x="5400933" y="350913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1   1                         0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903C9C-2E18-ED0E-DD5C-C807AC52C19D}"/>
              </a:ext>
            </a:extLst>
          </p:cNvPr>
          <p:cNvCxnSpPr/>
          <p:nvPr/>
        </p:nvCxnSpPr>
        <p:spPr>
          <a:xfrm>
            <a:off x="6154992" y="203527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45318C-DB14-8BAB-9670-0C8E52A785B5}"/>
              </a:ext>
            </a:extLst>
          </p:cNvPr>
          <p:cNvCxnSpPr/>
          <p:nvPr/>
        </p:nvCxnSpPr>
        <p:spPr>
          <a:xfrm>
            <a:off x="7162799" y="205002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3C9BF2-458A-E1FE-C848-8DAEE01A1D76}"/>
              </a:ext>
            </a:extLst>
          </p:cNvPr>
          <p:cNvCxnSpPr/>
          <p:nvPr/>
        </p:nvCxnSpPr>
        <p:spPr>
          <a:xfrm>
            <a:off x="7561007" y="2054942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185604-863C-1491-859D-3C57BD6B1363}"/>
              </a:ext>
            </a:extLst>
          </p:cNvPr>
          <p:cNvGrpSpPr/>
          <p:nvPr/>
        </p:nvGrpSpPr>
        <p:grpSpPr>
          <a:xfrm>
            <a:off x="699154" y="4238546"/>
            <a:ext cx="4126519" cy="761470"/>
            <a:chOff x="3068735" y="4376196"/>
            <a:chExt cx="4126519" cy="76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03D834-1AA3-453A-4489-EC97062F63B2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[1, 0]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FD6DCD-F445-A9DC-BA08-CC23173EB8BE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8" name="왼쪽 대괄호 7">
                <a:extLst>
                  <a:ext uri="{FF2B5EF4-FFF2-40B4-BE49-F238E27FC236}">
                    <a16:creationId xmlns:a16="http://schemas.microsoft.com/office/drawing/2014/main" id="{91A64E34-1233-9012-7040-2C20C2803258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왼쪽 대괄호 8">
                <a:extLst>
                  <a:ext uri="{FF2B5EF4-FFF2-40B4-BE49-F238E27FC236}">
                    <a16:creationId xmlns:a16="http://schemas.microsoft.com/office/drawing/2014/main" id="{16E3A4AF-75E5-D3DC-2AEE-A2F50E1CE757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90A000-1F42-69C9-3B68-4936D7CF39C3}"/>
                </a:ext>
              </a:extLst>
            </p:cNvPr>
            <p:cNvSpPr txBox="1"/>
            <p:nvPr/>
          </p:nvSpPr>
          <p:spPr>
            <a:xfrm>
              <a:off x="4531360" y="445337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DD093-BDB5-0ED8-DF54-FB89E475DE9C}"/>
                </a:ext>
              </a:extLst>
            </p:cNvPr>
            <p:cNvSpPr txBox="1"/>
            <p:nvPr/>
          </p:nvSpPr>
          <p:spPr>
            <a:xfrm>
              <a:off x="4541520" y="476833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8B06B-8C31-4B5D-0C89-278E7F61B7F3}"/>
                </a:ext>
              </a:extLst>
            </p:cNvPr>
            <p:cNvSpPr txBox="1"/>
            <p:nvPr/>
          </p:nvSpPr>
          <p:spPr>
            <a:xfrm>
              <a:off x="4817680" y="4565444"/>
              <a:ext cx="2377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- 8 = -3, y1=s(-3) = 0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CF7AC00-1114-1A91-F28D-AAED48B3C0BA}"/>
              </a:ext>
            </a:extLst>
          </p:cNvPr>
          <p:cNvGrpSpPr/>
          <p:nvPr/>
        </p:nvGrpSpPr>
        <p:grpSpPr>
          <a:xfrm>
            <a:off x="699154" y="5041186"/>
            <a:ext cx="4257965" cy="761470"/>
            <a:chOff x="3068735" y="4376196"/>
            <a:chExt cx="4257965" cy="7614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13CBC2-AC30-A742-A55C-109A30E9A4AD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[1, 0]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0E99CC-FCE3-0FCF-BCA6-9DF01C50BB12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52" name="왼쪽 대괄호 51">
                <a:extLst>
                  <a:ext uri="{FF2B5EF4-FFF2-40B4-BE49-F238E27FC236}">
                    <a16:creationId xmlns:a16="http://schemas.microsoft.com/office/drawing/2014/main" id="{32992D01-4586-058A-EAF3-4DF3129DA6AD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8" name="왼쪽 대괄호 57">
                <a:extLst>
                  <a:ext uri="{FF2B5EF4-FFF2-40B4-BE49-F238E27FC236}">
                    <a16:creationId xmlns:a16="http://schemas.microsoft.com/office/drawing/2014/main" id="{3C9863F3-6FA7-9EB5-0048-375D9323E474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7F3AB4-6A37-29E0-2FCF-AC7B375F7635}"/>
                </a:ext>
              </a:extLst>
            </p:cNvPr>
            <p:cNvSpPr txBox="1"/>
            <p:nvPr/>
          </p:nvSpPr>
          <p:spPr>
            <a:xfrm>
              <a:off x="4501863" y="4453374"/>
              <a:ext cx="620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-7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F39202-D0D4-63F7-DB11-3AE6BE4EB86F}"/>
                </a:ext>
              </a:extLst>
            </p:cNvPr>
            <p:cNvSpPr txBox="1"/>
            <p:nvPr/>
          </p:nvSpPr>
          <p:spPr>
            <a:xfrm>
              <a:off x="4397595" y="4768334"/>
              <a:ext cx="504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 -7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C0894D-3BF6-6B71-46B1-5792C993481E}"/>
                </a:ext>
              </a:extLst>
            </p:cNvPr>
            <p:cNvSpPr txBox="1"/>
            <p:nvPr/>
          </p:nvSpPr>
          <p:spPr>
            <a:xfrm>
              <a:off x="4817680" y="4565444"/>
              <a:ext cx="2509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+3 = -4, y2 = s(-4) = 0 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C82FC7-CC8A-B190-0E47-77376AAF42AA}"/>
              </a:ext>
            </a:extLst>
          </p:cNvPr>
          <p:cNvGrpSpPr/>
          <p:nvPr/>
        </p:nvGrpSpPr>
        <p:grpSpPr>
          <a:xfrm>
            <a:off x="688994" y="5782866"/>
            <a:ext cx="4121710" cy="761470"/>
            <a:chOff x="3068735" y="4376196"/>
            <a:chExt cx="4121710" cy="76147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D9FBC4-1D6F-CAE7-AFAE-B5C9713323BF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[0, 0]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03536F-DCFB-CC50-83DC-1BDBA13DC6D4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68" name="왼쪽 대괄호 67">
                <a:extLst>
                  <a:ext uri="{FF2B5EF4-FFF2-40B4-BE49-F238E27FC236}">
                    <a16:creationId xmlns:a16="http://schemas.microsoft.com/office/drawing/2014/main" id="{8EB4EFE9-CA0B-1602-B271-5F1A26EB66C4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9" name="왼쪽 대괄호 68">
                <a:extLst>
                  <a:ext uri="{FF2B5EF4-FFF2-40B4-BE49-F238E27FC236}">
                    <a16:creationId xmlns:a16="http://schemas.microsoft.com/office/drawing/2014/main" id="{3E7A0774-EB28-D1B6-509B-0D7EA2FC5C4D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D66E4A-95C6-374C-80C1-0F2F40AE2858}"/>
                </a:ext>
              </a:extLst>
            </p:cNvPr>
            <p:cNvSpPr txBox="1"/>
            <p:nvPr/>
          </p:nvSpPr>
          <p:spPr>
            <a:xfrm>
              <a:off x="4433039" y="4453374"/>
              <a:ext cx="6014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42A5EE-120A-00F2-A55B-C68E5823B0E4}"/>
                </a:ext>
              </a:extLst>
            </p:cNvPr>
            <p:cNvSpPr txBox="1"/>
            <p:nvPr/>
          </p:nvSpPr>
          <p:spPr>
            <a:xfrm>
              <a:off x="4423535" y="4768334"/>
              <a:ext cx="529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F92339-89F7-5A9A-989F-E31771193131}"/>
                </a:ext>
              </a:extLst>
            </p:cNvPr>
            <p:cNvSpPr txBox="1"/>
            <p:nvPr/>
          </p:nvSpPr>
          <p:spPr>
            <a:xfrm>
              <a:off x="4817680" y="4565444"/>
              <a:ext cx="23727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+6 = 6 = y’= s(6) = 1 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C56EF5B6-5586-150B-A3A2-F2CDF8E4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55" y="4053252"/>
            <a:ext cx="3234211" cy="2452404"/>
          </a:xfrm>
          <a:prstGeom prst="rect">
            <a:avLst/>
          </a:prstGeom>
        </p:spPr>
      </p:pic>
      <p:sp>
        <p:nvSpPr>
          <p:cNvPr id="73" name="칠각형 72">
            <a:extLst>
              <a:ext uri="{FF2B5EF4-FFF2-40B4-BE49-F238E27FC236}">
                <a16:creationId xmlns:a16="http://schemas.microsoft.com/office/drawing/2014/main" id="{D143013E-7D2B-168B-D3E6-5D3E12DEA4F8}"/>
              </a:ext>
            </a:extLst>
          </p:cNvPr>
          <p:cNvSpPr/>
          <p:nvPr/>
        </p:nvSpPr>
        <p:spPr>
          <a:xfrm>
            <a:off x="3818968" y="2257490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4" name="칠각형 73">
            <a:extLst>
              <a:ext uri="{FF2B5EF4-FFF2-40B4-BE49-F238E27FC236}">
                <a16:creationId xmlns:a16="http://schemas.microsoft.com/office/drawing/2014/main" id="{E9871E2A-53B0-55AB-0D78-F47C9B1E1A67}"/>
              </a:ext>
            </a:extLst>
          </p:cNvPr>
          <p:cNvSpPr/>
          <p:nvPr/>
        </p:nvSpPr>
        <p:spPr>
          <a:xfrm>
            <a:off x="1857428" y="1839622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5" name="칠각형 74">
            <a:extLst>
              <a:ext uri="{FF2B5EF4-FFF2-40B4-BE49-F238E27FC236}">
                <a16:creationId xmlns:a16="http://schemas.microsoft.com/office/drawing/2014/main" id="{B72178A8-3211-B77D-7211-EDF5B0273BE7}"/>
              </a:ext>
            </a:extLst>
          </p:cNvPr>
          <p:cNvSpPr/>
          <p:nvPr/>
        </p:nvSpPr>
        <p:spPr>
          <a:xfrm>
            <a:off x="1872176" y="2690115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1E38E253-D90F-F54D-B395-3BD6A9D2AA7E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17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7BD0D7-7F6A-C0FF-052A-0A366803D2AE}"/>
              </a:ext>
            </a:extLst>
          </p:cNvPr>
          <p:cNvSpPr/>
          <p:nvPr/>
        </p:nvSpPr>
        <p:spPr>
          <a:xfrm>
            <a:off x="5112772" y="3533720"/>
            <a:ext cx="3165988" cy="331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C22300-21DD-D66A-99C0-31B120768C81}"/>
              </a:ext>
            </a:extLst>
          </p:cNvPr>
          <p:cNvGrpSpPr/>
          <p:nvPr/>
        </p:nvGrpSpPr>
        <p:grpSpPr>
          <a:xfrm>
            <a:off x="248258" y="1118910"/>
            <a:ext cx="4357669" cy="2834015"/>
            <a:chOff x="248258" y="1492537"/>
            <a:chExt cx="4311113" cy="35158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709843-E837-856D-F95E-9CBA8E490445}"/>
                </a:ext>
              </a:extLst>
            </p:cNvPr>
            <p:cNvGrpSpPr/>
            <p:nvPr/>
          </p:nvGrpSpPr>
          <p:grpSpPr>
            <a:xfrm>
              <a:off x="248258" y="2314682"/>
              <a:ext cx="4311113" cy="1734562"/>
              <a:chOff x="562892" y="1810940"/>
              <a:chExt cx="5182932" cy="16614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69CC13-AAA0-0386-6E28-F1641AEC54E2}"/>
                  </a:ext>
                </a:extLst>
              </p:cNvPr>
              <p:cNvGrpSpPr/>
              <p:nvPr/>
            </p:nvGrpSpPr>
            <p:grpSpPr>
              <a:xfrm>
                <a:off x="914400" y="1939300"/>
                <a:ext cx="4395019" cy="1477861"/>
                <a:chOff x="914400" y="1929468"/>
                <a:chExt cx="4395019" cy="1477861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9931CED-ED56-7CFB-6C7C-CF2D91B9E2A7}"/>
                    </a:ext>
                  </a:extLst>
                </p:cNvPr>
                <p:cNvSpPr/>
                <p:nvPr/>
              </p:nvSpPr>
              <p:spPr>
                <a:xfrm>
                  <a:off x="1434517" y="192946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8FF85F0-74A2-7F1C-CB05-768BAE860F9E}"/>
                    </a:ext>
                  </a:extLst>
                </p:cNvPr>
                <p:cNvCxnSpPr/>
                <p:nvPr/>
              </p:nvCxnSpPr>
              <p:spPr>
                <a:xfrm>
                  <a:off x="914400" y="2046914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0B58888-A98D-6432-81D8-B0E0E0145384}"/>
                    </a:ext>
                  </a:extLst>
                </p:cNvPr>
                <p:cNvCxnSpPr/>
                <p:nvPr/>
              </p:nvCxnSpPr>
              <p:spPr>
                <a:xfrm>
                  <a:off x="915798" y="2316760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8AC6B4B-D001-F0C6-0322-CAFA07BD4552}"/>
                    </a:ext>
                  </a:extLst>
                </p:cNvPr>
                <p:cNvSpPr/>
                <p:nvPr/>
              </p:nvSpPr>
              <p:spPr>
                <a:xfrm>
                  <a:off x="3793224" y="2417428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8C30206-28E0-2EB9-8AB7-5B65FF4BBCE2}"/>
                    </a:ext>
                  </a:extLst>
                </p:cNvPr>
                <p:cNvSpPr/>
                <p:nvPr/>
              </p:nvSpPr>
              <p:spPr>
                <a:xfrm>
                  <a:off x="1469471" y="2912379"/>
                  <a:ext cx="947956" cy="494950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FC0947C-8FEE-9234-4579-90231A8CC8B4}"/>
                    </a:ext>
                  </a:extLst>
                </p:cNvPr>
                <p:cNvCxnSpPr/>
                <p:nvPr/>
              </p:nvCxnSpPr>
              <p:spPr>
                <a:xfrm>
                  <a:off x="949354" y="3029825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467917-EBB5-A88B-832E-44C3AA03FF3A}"/>
                    </a:ext>
                  </a:extLst>
                </p:cNvPr>
                <p:cNvCxnSpPr/>
                <p:nvPr/>
              </p:nvCxnSpPr>
              <p:spPr>
                <a:xfrm>
                  <a:off x="950752" y="3299671"/>
                  <a:ext cx="5201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C448C397-90BB-B4FA-7CD6-A267645F4B5E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2382473" y="2176943"/>
                  <a:ext cx="1410751" cy="340115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id="{EDD4833A-ED55-CE0E-B0A1-FBD0F7B05A51}"/>
                    </a:ext>
                  </a:extLst>
                </p:cNvPr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417427" y="2809306"/>
                  <a:ext cx="1375797" cy="35054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AB5EBF1-6E03-3489-4B7B-768FA3B77740}"/>
                    </a:ext>
                  </a:extLst>
                </p:cNvPr>
                <p:cNvCxnSpPr>
                  <a:stCxn id="10" idx="3"/>
                </p:cNvCxnSpPr>
                <p:nvPr/>
              </p:nvCxnSpPr>
              <p:spPr>
                <a:xfrm>
                  <a:off x="4741180" y="2664903"/>
                  <a:ext cx="5682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348A24-8FFA-DFBD-9B82-E8ECBDDF2DC5}"/>
                  </a:ext>
                </a:extLst>
              </p:cNvPr>
              <p:cNvSpPr txBox="1"/>
              <p:nvPr/>
            </p:nvSpPr>
            <p:spPr>
              <a:xfrm>
                <a:off x="567811" y="1810940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588D09-80D3-5C7B-1F5A-AE72F40B142C}"/>
                  </a:ext>
                </a:extLst>
              </p:cNvPr>
              <p:cNvSpPr txBox="1"/>
              <p:nvPr/>
            </p:nvSpPr>
            <p:spPr>
              <a:xfrm>
                <a:off x="562892" y="2169815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6A13CB-5C79-B288-54F5-E8E293BC1ED6}"/>
                  </a:ext>
                </a:extLst>
              </p:cNvPr>
              <p:cNvSpPr txBox="1"/>
              <p:nvPr/>
            </p:nvSpPr>
            <p:spPr>
              <a:xfrm>
                <a:off x="602225" y="2789252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x1</a:t>
                </a:r>
                <a:endParaRPr lang="ko-KR" altLang="en-US" sz="16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737720-2C7E-83ED-2ACF-056605889455}"/>
                  </a:ext>
                </a:extLst>
              </p:cNvPr>
              <p:cNvSpPr txBox="1"/>
              <p:nvPr/>
            </p:nvSpPr>
            <p:spPr>
              <a:xfrm>
                <a:off x="597306" y="3148127"/>
                <a:ext cx="41943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x2</a:t>
                </a:r>
                <a:endParaRPr lang="ko-KR" altLang="en-US" sz="16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C45DE9-6825-A96C-FFA2-53E3EE91269C}"/>
                  </a:ext>
                </a:extLst>
              </p:cNvPr>
              <p:cNvSpPr txBox="1"/>
              <p:nvPr/>
            </p:nvSpPr>
            <p:spPr>
              <a:xfrm>
                <a:off x="3276604" y="2100988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y1</a:t>
                </a:r>
                <a:endParaRPr lang="ko-KR" altLang="en-US" sz="16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E3AE8B-B965-62AD-0A95-17829AC29EB0}"/>
                  </a:ext>
                </a:extLst>
              </p:cNvPr>
              <p:cNvSpPr txBox="1"/>
              <p:nvPr/>
            </p:nvSpPr>
            <p:spPr>
              <a:xfrm>
                <a:off x="3261854" y="2784333"/>
                <a:ext cx="424543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y2</a:t>
                </a:r>
                <a:endParaRPr lang="ko-KR" alt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E7C187-D81B-A724-879F-9193B4FC4A04}"/>
                  </a:ext>
                </a:extLst>
              </p:cNvPr>
              <p:cNvSpPr txBox="1"/>
              <p:nvPr/>
            </p:nvSpPr>
            <p:spPr>
              <a:xfrm>
                <a:off x="5375797" y="2459866"/>
                <a:ext cx="370027" cy="324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Y’</a:t>
                </a:r>
                <a:endParaRPr lang="ko-KR" altLang="en-US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9361C-904E-A650-1785-F05EAA64DB68}"/>
                </a:ext>
              </a:extLst>
            </p:cNvPr>
            <p:cNvSpPr txBox="1"/>
            <p:nvPr/>
          </p:nvSpPr>
          <p:spPr>
            <a:xfrm>
              <a:off x="446913" y="1582993"/>
              <a:ext cx="1584609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 5       b=-8</a:t>
              </a:r>
            </a:p>
            <a:p>
              <a:r>
                <a:rPr lang="en-US" altLang="ko-KR" sz="1600" dirty="0"/>
                <a:t>             5   , </a:t>
              </a:r>
              <a:endParaRPr lang="ko-KR" altLang="en-US" sz="1600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FAFF8E-0866-AAD4-92D5-9E0A3DB3FA4B}"/>
                </a:ext>
              </a:extLst>
            </p:cNvPr>
            <p:cNvGrpSpPr/>
            <p:nvPr/>
          </p:nvGrpSpPr>
          <p:grpSpPr>
            <a:xfrm>
              <a:off x="911669" y="1492537"/>
              <a:ext cx="432259" cy="713168"/>
              <a:chOff x="1622323" y="4296697"/>
              <a:chExt cx="683339" cy="820991"/>
            </a:xfrm>
          </p:grpSpPr>
          <p:sp>
            <p:nvSpPr>
              <p:cNvPr id="33" name="왼쪽 대괄호 32">
                <a:extLst>
                  <a:ext uri="{FF2B5EF4-FFF2-40B4-BE49-F238E27FC236}">
                    <a16:creationId xmlns:a16="http://schemas.microsoft.com/office/drawing/2014/main" id="{6E358783-B331-6BCC-AF5E-3F2A927D9CE5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7A9D4648-CE0B-D41D-5384-B1D796DB31E3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04E173-62BE-C6DF-945D-BB572D610942}"/>
                </a:ext>
              </a:extLst>
            </p:cNvPr>
            <p:cNvSpPr txBox="1"/>
            <p:nvPr/>
          </p:nvSpPr>
          <p:spPr>
            <a:xfrm>
              <a:off x="2580183" y="2095253"/>
              <a:ext cx="154971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-11     b=6</a:t>
              </a:r>
            </a:p>
            <a:p>
              <a:r>
                <a:rPr lang="en-US" altLang="ko-KR" sz="1600" dirty="0"/>
                <a:t>            -11  , </a:t>
              </a:r>
              <a:endParaRPr lang="ko-KR" altLang="en-US" sz="16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9B53D6-9E75-94EC-724D-D6C8DFDF26D8}"/>
                </a:ext>
              </a:extLst>
            </p:cNvPr>
            <p:cNvGrpSpPr/>
            <p:nvPr/>
          </p:nvGrpSpPr>
          <p:grpSpPr>
            <a:xfrm>
              <a:off x="3094099" y="2034293"/>
              <a:ext cx="432259" cy="713168"/>
              <a:chOff x="1622323" y="4296697"/>
              <a:chExt cx="683339" cy="820991"/>
            </a:xfrm>
          </p:grpSpPr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7C725A89-1FE4-FA44-3306-0107E0DF2DF6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3A1B03DF-7D85-5B01-4943-F487C744B859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D06AFB-53A8-F71C-F49A-7B4FBC0C68A8}"/>
                </a:ext>
              </a:extLst>
            </p:cNvPr>
            <p:cNvSpPr txBox="1"/>
            <p:nvPr/>
          </p:nvSpPr>
          <p:spPr>
            <a:xfrm>
              <a:off x="618642" y="4282941"/>
              <a:ext cx="1446638" cy="72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W=      -7     b=3</a:t>
              </a:r>
            </a:p>
            <a:p>
              <a:r>
                <a:rPr lang="en-US" altLang="ko-KR" sz="1600" dirty="0"/>
                <a:t>            -7  , </a:t>
              </a:r>
              <a:endParaRPr lang="ko-KR" altLang="en-US" sz="16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291FCA-8AF4-5DCD-C97B-3B655E864A31}"/>
                </a:ext>
              </a:extLst>
            </p:cNvPr>
            <p:cNvGrpSpPr/>
            <p:nvPr/>
          </p:nvGrpSpPr>
          <p:grpSpPr>
            <a:xfrm>
              <a:off x="1063734" y="4172821"/>
              <a:ext cx="432259" cy="713168"/>
              <a:chOff x="1622323" y="4296697"/>
              <a:chExt cx="683339" cy="820991"/>
            </a:xfrm>
          </p:grpSpPr>
          <p:sp>
            <p:nvSpPr>
              <p:cNvPr id="43" name="왼쪽 대괄호 42">
                <a:extLst>
                  <a:ext uri="{FF2B5EF4-FFF2-40B4-BE49-F238E27FC236}">
                    <a16:creationId xmlns:a16="http://schemas.microsoft.com/office/drawing/2014/main" id="{1DD3175B-37F2-EDED-5C06-3DBA9385A810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4" name="왼쪽 대괄호 43">
                <a:extLst>
                  <a:ext uri="{FF2B5EF4-FFF2-40B4-BE49-F238E27FC236}">
                    <a16:creationId xmlns:a16="http://schemas.microsoft.com/office/drawing/2014/main" id="{A72A4E54-E867-08C5-E067-BCA396D90AAF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A0BA3B4-6B42-7DD5-C001-80395AD11830}"/>
              </a:ext>
            </a:extLst>
          </p:cNvPr>
          <p:cNvCxnSpPr>
            <a:cxnSpLocks/>
          </p:cNvCxnSpPr>
          <p:nvPr/>
        </p:nvCxnSpPr>
        <p:spPr>
          <a:xfrm flipV="1">
            <a:off x="5122604" y="2269180"/>
            <a:ext cx="3165988" cy="50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9E6FFD-89AE-7E48-81B6-8B3803D4535D}"/>
              </a:ext>
            </a:extLst>
          </p:cNvPr>
          <p:cNvSpPr txBox="1"/>
          <p:nvPr/>
        </p:nvSpPr>
        <p:spPr>
          <a:xfrm>
            <a:off x="5240590" y="1945802"/>
            <a:ext cx="301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 x2    y1   y2   y’   XOR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4E35DD-BF92-2B1D-2E43-E8283C1E3BD8}"/>
              </a:ext>
            </a:extLst>
          </p:cNvPr>
          <p:cNvSpPr txBox="1"/>
          <p:nvPr/>
        </p:nvSpPr>
        <p:spPr>
          <a:xfrm>
            <a:off x="5436105" y="236367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0   0     0     1    0      0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079A7-4391-29BC-98DF-0ED222FEFF72}"/>
              </a:ext>
            </a:extLst>
          </p:cNvPr>
          <p:cNvSpPr txBox="1"/>
          <p:nvPr/>
        </p:nvSpPr>
        <p:spPr>
          <a:xfrm>
            <a:off x="5443350" y="2732387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0   1     0    0     1      1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41266F-D33B-9CC7-0D29-4DDE8EC75DBF}"/>
              </a:ext>
            </a:extLst>
          </p:cNvPr>
          <p:cNvSpPr txBox="1"/>
          <p:nvPr/>
        </p:nvSpPr>
        <p:spPr>
          <a:xfrm>
            <a:off x="5436105" y="3130594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1   0     0    0     1      1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07B4AD-A4D8-B09D-75C4-AFAB6AEF4451}"/>
              </a:ext>
            </a:extLst>
          </p:cNvPr>
          <p:cNvSpPr txBox="1"/>
          <p:nvPr/>
        </p:nvSpPr>
        <p:spPr>
          <a:xfrm>
            <a:off x="5443350" y="349930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1   1     1    0     0      0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5903C9C-2E18-ED0E-DD5C-C807AC52C19D}"/>
              </a:ext>
            </a:extLst>
          </p:cNvPr>
          <p:cNvCxnSpPr/>
          <p:nvPr/>
        </p:nvCxnSpPr>
        <p:spPr>
          <a:xfrm>
            <a:off x="6154992" y="203527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345318C-DB14-8BAB-9670-0C8E52A785B5}"/>
              </a:ext>
            </a:extLst>
          </p:cNvPr>
          <p:cNvCxnSpPr/>
          <p:nvPr/>
        </p:nvCxnSpPr>
        <p:spPr>
          <a:xfrm>
            <a:off x="7162799" y="2050026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3C9BF2-458A-E1FE-C848-8DAEE01A1D76}"/>
              </a:ext>
            </a:extLst>
          </p:cNvPr>
          <p:cNvCxnSpPr/>
          <p:nvPr/>
        </p:nvCxnSpPr>
        <p:spPr>
          <a:xfrm>
            <a:off x="7561007" y="2054942"/>
            <a:ext cx="0" cy="1781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185604-863C-1491-859D-3C57BD6B1363}"/>
              </a:ext>
            </a:extLst>
          </p:cNvPr>
          <p:cNvGrpSpPr/>
          <p:nvPr/>
        </p:nvGrpSpPr>
        <p:grpSpPr>
          <a:xfrm>
            <a:off x="699154" y="4238546"/>
            <a:ext cx="3956601" cy="761470"/>
            <a:chOff x="3068735" y="4376196"/>
            <a:chExt cx="3956601" cy="76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03D834-1AA3-453A-4489-EC97062F63B2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[1, 1]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FD6DCD-F445-A9DC-BA08-CC23173EB8BE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8" name="왼쪽 대괄호 7">
                <a:extLst>
                  <a:ext uri="{FF2B5EF4-FFF2-40B4-BE49-F238E27FC236}">
                    <a16:creationId xmlns:a16="http://schemas.microsoft.com/office/drawing/2014/main" id="{91A64E34-1233-9012-7040-2C20C2803258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왼쪽 대괄호 8">
                <a:extLst>
                  <a:ext uri="{FF2B5EF4-FFF2-40B4-BE49-F238E27FC236}">
                    <a16:creationId xmlns:a16="http://schemas.microsoft.com/office/drawing/2014/main" id="{16E3A4AF-75E5-D3DC-2AEE-A2F50E1CE757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90A000-1F42-69C9-3B68-4936D7CF39C3}"/>
                </a:ext>
              </a:extLst>
            </p:cNvPr>
            <p:cNvSpPr txBox="1"/>
            <p:nvPr/>
          </p:nvSpPr>
          <p:spPr>
            <a:xfrm>
              <a:off x="4531360" y="445337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DD093-BDB5-0ED8-DF54-FB89E475DE9C}"/>
                </a:ext>
              </a:extLst>
            </p:cNvPr>
            <p:cNvSpPr txBox="1"/>
            <p:nvPr/>
          </p:nvSpPr>
          <p:spPr>
            <a:xfrm>
              <a:off x="4541520" y="4768334"/>
              <a:ext cx="235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5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48B06B-8C31-4B5D-0C89-278E7F61B7F3}"/>
                </a:ext>
              </a:extLst>
            </p:cNvPr>
            <p:cNvSpPr txBox="1"/>
            <p:nvPr/>
          </p:nvSpPr>
          <p:spPr>
            <a:xfrm>
              <a:off x="4817680" y="4565444"/>
              <a:ext cx="2207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- 8 = 2, y1=s(2) = 1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CF7AC00-1114-1A91-F28D-AAED48B3C0BA}"/>
              </a:ext>
            </a:extLst>
          </p:cNvPr>
          <p:cNvGrpSpPr/>
          <p:nvPr/>
        </p:nvGrpSpPr>
        <p:grpSpPr>
          <a:xfrm>
            <a:off x="699154" y="5041186"/>
            <a:ext cx="4485592" cy="761470"/>
            <a:chOff x="3068735" y="4376196"/>
            <a:chExt cx="4485592" cy="7614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13CBC2-AC30-A742-A55C-109A30E9A4AD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[1, 1]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F0E99CC-FCE3-0FCF-BCA6-9DF01C50BB12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52" name="왼쪽 대괄호 51">
                <a:extLst>
                  <a:ext uri="{FF2B5EF4-FFF2-40B4-BE49-F238E27FC236}">
                    <a16:creationId xmlns:a16="http://schemas.microsoft.com/office/drawing/2014/main" id="{32992D01-4586-058A-EAF3-4DF3129DA6AD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8" name="왼쪽 대괄호 57">
                <a:extLst>
                  <a:ext uri="{FF2B5EF4-FFF2-40B4-BE49-F238E27FC236}">
                    <a16:creationId xmlns:a16="http://schemas.microsoft.com/office/drawing/2014/main" id="{3C9863F3-6FA7-9EB5-0048-375D9323E474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7F3AB4-6A37-29E0-2FCF-AC7B375F7635}"/>
                </a:ext>
              </a:extLst>
            </p:cNvPr>
            <p:cNvSpPr txBox="1"/>
            <p:nvPr/>
          </p:nvSpPr>
          <p:spPr>
            <a:xfrm>
              <a:off x="4501863" y="4453374"/>
              <a:ext cx="620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-7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F39202-D0D4-63F7-DB11-3AE6BE4EB86F}"/>
                </a:ext>
              </a:extLst>
            </p:cNvPr>
            <p:cNvSpPr txBox="1"/>
            <p:nvPr/>
          </p:nvSpPr>
          <p:spPr>
            <a:xfrm>
              <a:off x="4397595" y="4768334"/>
              <a:ext cx="504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 -7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C0894D-3BF6-6B71-46B1-5792C993481E}"/>
                </a:ext>
              </a:extLst>
            </p:cNvPr>
            <p:cNvSpPr txBox="1"/>
            <p:nvPr/>
          </p:nvSpPr>
          <p:spPr>
            <a:xfrm>
              <a:off x="4817680" y="4565444"/>
              <a:ext cx="273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+3 = -11, y2 = s(-11) = 0 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6C82FC7-CC8A-B190-0E47-77376AAF42AA}"/>
              </a:ext>
            </a:extLst>
          </p:cNvPr>
          <p:cNvGrpSpPr/>
          <p:nvPr/>
        </p:nvGrpSpPr>
        <p:grpSpPr>
          <a:xfrm>
            <a:off x="688994" y="5782866"/>
            <a:ext cx="4291629" cy="761470"/>
            <a:chOff x="3068735" y="4376196"/>
            <a:chExt cx="4291629" cy="76147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D9FBC4-1D6F-CAE7-AFAE-B5C9713323BF}"/>
                </a:ext>
              </a:extLst>
            </p:cNvPr>
            <p:cNvSpPr txBox="1"/>
            <p:nvPr/>
          </p:nvSpPr>
          <p:spPr>
            <a:xfrm>
              <a:off x="3068735" y="4376196"/>
              <a:ext cx="1503265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en-US" altLang="ko-KR" dirty="0">
                  <a:latin typeface="KoPub돋움체_Pro Light" pitchFamily="18" charset="-127"/>
                  <a:ea typeface="KoPub돋움체_Pro Light" pitchFamily="18" charset="-127"/>
                </a:rPr>
                <a:t>[1, 0]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03536F-DCFB-CC50-83DC-1BDBA13DC6D4}"/>
                </a:ext>
              </a:extLst>
            </p:cNvPr>
            <p:cNvGrpSpPr/>
            <p:nvPr/>
          </p:nvGrpSpPr>
          <p:grpSpPr>
            <a:xfrm>
              <a:off x="4469636" y="4424188"/>
              <a:ext cx="432259" cy="713168"/>
              <a:chOff x="1622323" y="4296697"/>
              <a:chExt cx="683339" cy="820991"/>
            </a:xfrm>
          </p:grpSpPr>
          <p:sp>
            <p:nvSpPr>
              <p:cNvPr id="68" name="왼쪽 대괄호 67">
                <a:extLst>
                  <a:ext uri="{FF2B5EF4-FFF2-40B4-BE49-F238E27FC236}">
                    <a16:creationId xmlns:a16="http://schemas.microsoft.com/office/drawing/2014/main" id="{8EB4EFE9-CA0B-1602-B271-5F1A26EB66C4}"/>
                  </a:ext>
                </a:extLst>
              </p:cNvPr>
              <p:cNvSpPr/>
              <p:nvPr/>
            </p:nvSpPr>
            <p:spPr>
              <a:xfrm>
                <a:off x="1622323" y="4296697"/>
                <a:ext cx="245806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9" name="왼쪽 대괄호 68">
                <a:extLst>
                  <a:ext uri="{FF2B5EF4-FFF2-40B4-BE49-F238E27FC236}">
                    <a16:creationId xmlns:a16="http://schemas.microsoft.com/office/drawing/2014/main" id="{3E7A0774-EB28-D1B6-509B-0D7EA2FC5C4D}"/>
                  </a:ext>
                </a:extLst>
              </p:cNvPr>
              <p:cNvSpPr/>
              <p:nvPr/>
            </p:nvSpPr>
            <p:spPr>
              <a:xfrm flipH="1">
                <a:off x="2059857" y="4301611"/>
                <a:ext cx="245805" cy="816077"/>
              </a:xfrm>
              <a:prstGeom prst="leftBracket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D66E4A-95C6-374C-80C1-0F2F40AE2858}"/>
                </a:ext>
              </a:extLst>
            </p:cNvPr>
            <p:cNvSpPr txBox="1"/>
            <p:nvPr/>
          </p:nvSpPr>
          <p:spPr>
            <a:xfrm>
              <a:off x="4433039" y="4453374"/>
              <a:ext cx="6014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42A5EE-120A-00F2-A55B-C68E5823B0E4}"/>
                </a:ext>
              </a:extLst>
            </p:cNvPr>
            <p:cNvSpPr txBox="1"/>
            <p:nvPr/>
          </p:nvSpPr>
          <p:spPr>
            <a:xfrm>
              <a:off x="4423535" y="4768334"/>
              <a:ext cx="529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-11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F92339-89F7-5A9A-989F-E31771193131}"/>
                </a:ext>
              </a:extLst>
            </p:cNvPr>
            <p:cNvSpPr txBox="1"/>
            <p:nvPr/>
          </p:nvSpPr>
          <p:spPr>
            <a:xfrm>
              <a:off x="4817680" y="4565444"/>
              <a:ext cx="2542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 +6 = -5 = y’= s(-5) = 0 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1EA42780-70C7-E878-0CBB-5AC0F420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4" y="4053252"/>
            <a:ext cx="3234211" cy="2452404"/>
          </a:xfrm>
          <a:prstGeom prst="rect">
            <a:avLst/>
          </a:prstGeom>
        </p:spPr>
      </p:pic>
      <p:sp>
        <p:nvSpPr>
          <p:cNvPr id="73" name="칠각형 72">
            <a:extLst>
              <a:ext uri="{FF2B5EF4-FFF2-40B4-BE49-F238E27FC236}">
                <a16:creationId xmlns:a16="http://schemas.microsoft.com/office/drawing/2014/main" id="{4B5318C2-134D-3512-6CF6-B12E6FE99C9A}"/>
              </a:ext>
            </a:extLst>
          </p:cNvPr>
          <p:cNvSpPr/>
          <p:nvPr/>
        </p:nvSpPr>
        <p:spPr>
          <a:xfrm>
            <a:off x="3818968" y="2257490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4" name="칠각형 73">
            <a:extLst>
              <a:ext uri="{FF2B5EF4-FFF2-40B4-BE49-F238E27FC236}">
                <a16:creationId xmlns:a16="http://schemas.microsoft.com/office/drawing/2014/main" id="{7A829464-41DB-1550-3C1D-EBF97593FAE2}"/>
              </a:ext>
            </a:extLst>
          </p:cNvPr>
          <p:cNvSpPr/>
          <p:nvPr/>
        </p:nvSpPr>
        <p:spPr>
          <a:xfrm>
            <a:off x="1857428" y="1839622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5" name="칠각형 74">
            <a:extLst>
              <a:ext uri="{FF2B5EF4-FFF2-40B4-BE49-F238E27FC236}">
                <a16:creationId xmlns:a16="http://schemas.microsoft.com/office/drawing/2014/main" id="{B0AAC28B-0E29-B227-6B14-72666B66385D}"/>
              </a:ext>
            </a:extLst>
          </p:cNvPr>
          <p:cNvSpPr/>
          <p:nvPr/>
        </p:nvSpPr>
        <p:spPr>
          <a:xfrm>
            <a:off x="1872176" y="2690115"/>
            <a:ext cx="379407" cy="416879"/>
          </a:xfrm>
          <a:prstGeom prst="heptagon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/>
                  </a:solidFill>
                </a:ln>
                <a:noFill/>
              </a:rPr>
              <a:t>s</a:t>
            </a:r>
            <a:endParaRPr lang="ko-KR" altLang="en-US" i="1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98F9BEB0-5B34-EE9A-2B96-CC49A4127105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80072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69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17" y="1239934"/>
            <a:ext cx="8335923" cy="264992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sz="1900" b="1" dirty="0">
                <a:latin typeface="KoPub돋움체_Pro Light" pitchFamily="18" charset="-127"/>
                <a:ea typeface="KoPub돋움체_Pro Light" pitchFamily="18" charset="-127"/>
              </a:rPr>
              <a:t> 다층 </a:t>
            </a:r>
            <a:r>
              <a:rPr lang="ko-KR" altLang="en-US" sz="19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19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19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17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17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53" y="3832249"/>
            <a:ext cx="7356730" cy="26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320DA02-B989-5E00-76BD-A05EE3D3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685510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41CF6BB-5632-0453-606A-B40BF693D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8" y="894292"/>
            <a:ext cx="8335923" cy="14401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900" b="1" dirty="0">
                <a:latin typeface="KoPub돋움체_Pro Light" pitchFamily="18" charset="-127"/>
                <a:ea typeface="KoPub돋움체_Pro Light" pitchFamily="18" charset="-127"/>
              </a:rPr>
              <a:t>심층신경망</a:t>
            </a:r>
            <a:r>
              <a:rPr lang="en-US" altLang="ko-KR" sz="1900" b="1" dirty="0">
                <a:latin typeface="KoPub돋움체_Pro Light" pitchFamily="18" charset="-127"/>
                <a:ea typeface="KoPub돋움체_Pro Light" pitchFamily="18" charset="-127"/>
              </a:rPr>
              <a:t>(Deep Neural Network, DNN)</a:t>
            </a:r>
            <a:endParaRPr lang="ko-KR" altLang="en-US" sz="19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다층의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hidden 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가진 인공지능네트워크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(artificial neural network)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많을수록 하위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부터 보다 많은 특징들을 합성하는 것을 가능하게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468B4BBF-B5A5-98AB-38A9-8CBE313A654D}"/>
              </a:ext>
            </a:extLst>
          </p:cNvPr>
          <p:cNvSpPr txBox="1">
            <a:spLocks/>
          </p:cNvSpPr>
          <p:nvPr/>
        </p:nvSpPr>
        <p:spPr>
          <a:xfrm>
            <a:off x="6242603" y="2968144"/>
            <a:ext cx="2477101" cy="633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‘Deep’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은 많은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hidden layer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를 의미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81E758-547A-AB34-AC7D-ECB04057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15" y="2219253"/>
            <a:ext cx="4838988" cy="2384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4FE43-437F-482B-624C-8F6553D3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9" y="4696354"/>
            <a:ext cx="5583434" cy="19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48" y="663864"/>
            <a:ext cx="771633" cy="962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66D929-5717-703A-4F08-35E6806A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1" y="1188095"/>
            <a:ext cx="8855148" cy="512125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EA9DCD0-58AB-1017-4A9E-47EFC2999982}"/>
              </a:ext>
            </a:extLst>
          </p:cNvPr>
          <p:cNvSpPr txBox="1">
            <a:spLocks/>
          </p:cNvSpPr>
          <p:nvPr/>
        </p:nvSpPr>
        <p:spPr>
          <a:xfrm>
            <a:off x="554387" y="323996"/>
            <a:ext cx="8107710" cy="80072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인공 신경망의 한계와 딥러닝 출현</a:t>
            </a:r>
          </a:p>
        </p:txBody>
      </p:sp>
    </p:spTree>
    <p:extLst>
      <p:ext uri="{BB962C8B-B14F-4D97-AF65-F5344CB8AC3E}">
        <p14:creationId xmlns:p14="http://schemas.microsoft.com/office/powerpoint/2010/main" val="326488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B22BE0D-24DF-7F2B-9484-0EA4EE1C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6D57F99-EFF8-ECB6-15DA-DE4BC71C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423" y="1297541"/>
            <a:ext cx="8335923" cy="14401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DNN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(Feed forward computation)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Matrix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계산을 사용하며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비선형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(nonlinearity)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매우 중요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만약 비선형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(nonlinearity)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이 사용 되지 않는다면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00EDD-50A5-FC83-1E87-76800020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07" y="2757925"/>
            <a:ext cx="6855233" cy="38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9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C797B62-2E3B-82F3-1848-9AAC097F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9D97E-12BB-FE6B-3546-EFE6CEA2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1873611"/>
            <a:ext cx="6900704" cy="4493346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C4AC88-CFFC-9586-F6C7-A6A80CA3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8" y="1297541"/>
            <a:ext cx="5858821" cy="518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DNN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(Feed forward computation)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04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05FFF-BFE3-777F-D88B-336C9488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05" y="2449681"/>
            <a:ext cx="7268589" cy="357237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E33081-525E-3FF9-6BE4-54611BCC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21D662B-3E17-5613-9FA8-EFADD02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89" y="1470362"/>
            <a:ext cx="5340358" cy="5184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DNN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(Feed forward computation)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225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1074ED7-6E83-E94A-8C88-0FA60FFA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CD79DA0-B4D7-2965-006A-7A2B9526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96" y="1182327"/>
            <a:ext cx="8335923" cy="14401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(output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사용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되어짐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Softmax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   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실제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확률값이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아니라 확률분포와 비슷하게 보이는 값임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C7791-8E45-2CCE-905F-8C103641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22" y="2795323"/>
            <a:ext cx="6477904" cy="213389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B01DA19-F989-57A4-86B0-B8C3FD312A43}"/>
              </a:ext>
            </a:extLst>
          </p:cNvPr>
          <p:cNvSpPr txBox="1">
            <a:spLocks/>
          </p:cNvSpPr>
          <p:nvPr/>
        </p:nvSpPr>
        <p:spPr>
          <a:xfrm>
            <a:off x="1173187" y="5157210"/>
            <a:ext cx="3686848" cy="86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Output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어떤 값도 가능하여 실제 해석하기 어려움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7A0F99-F7B1-8681-B961-60F78EA8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684" y="2071015"/>
            <a:ext cx="504895" cy="50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01E28-172F-113E-FE5D-D32D2C4E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62" y="5232024"/>
            <a:ext cx="2695951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63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88D2FB-9A21-6CA3-7A1F-0BFD1B9B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CC7F63A-5C05-04B2-A813-D0E10123C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412755"/>
            <a:ext cx="4262918" cy="10369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파라미터 세팅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(Setting parameter)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학습에 사용되는 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(weight) :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5E4E92C0-1378-4D19-C244-4CD11B9F5A7D}"/>
              </a:ext>
            </a:extLst>
          </p:cNvPr>
          <p:cNvSpPr txBox="1">
            <a:spLocks/>
          </p:cNvSpPr>
          <p:nvPr/>
        </p:nvSpPr>
        <p:spPr>
          <a:xfrm>
            <a:off x="1403615" y="6136529"/>
            <a:ext cx="6630325" cy="40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어떻게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뉴럴네트워크가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 학습하여 원하는 결과를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얻을수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  있는가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?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69509-3E1A-E97C-BA1C-703AAB0301E7}"/>
                  </a:ext>
                </a:extLst>
              </p:cNvPr>
              <p:cNvSpPr txBox="1"/>
              <p:nvPr/>
            </p:nvSpPr>
            <p:spPr>
              <a:xfrm>
                <a:off x="2440541" y="4747149"/>
                <a:ext cx="3910045" cy="1205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네트워크 파라미터 값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세</m:t>
                    </m:r>
                  </m:oMath>
                </a14:m>
                <a:r>
                  <a:rPr lang="ko-KR" altLang="en-US" dirty="0"/>
                  <a:t>팅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- </a:t>
                </a:r>
                <a:r>
                  <a:rPr lang="ko-KR" altLang="en-US" dirty="0"/>
                  <a:t>입력</a:t>
                </a:r>
                <a:r>
                  <a:rPr lang="en-US" altLang="ko-KR" dirty="0"/>
                  <a:t>:        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     </a:t>
                </a:r>
                <a:r>
                  <a:rPr lang="ko-KR" altLang="en-US" dirty="0">
                    <a:sym typeface="Wingdings" panose="05000000000000000000" pitchFamily="2" charset="2"/>
                  </a:rPr>
                  <a:t>이 최대값이 되도록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- </a:t>
                </a:r>
                <a:r>
                  <a:rPr lang="ko-KR" altLang="en-US" dirty="0">
                    <a:sym typeface="Wingdings" panose="05000000000000000000" pitchFamily="2" charset="2"/>
                  </a:rPr>
                  <a:t>입력</a:t>
                </a:r>
                <a:r>
                  <a:rPr lang="en-US" altLang="ko-KR" dirty="0">
                    <a:sym typeface="Wingdings" panose="05000000000000000000" pitchFamily="2" charset="2"/>
                  </a:rPr>
                  <a:t>:               </a:t>
                </a:r>
                <a:r>
                  <a:rPr lang="ko-KR" altLang="en-US" dirty="0">
                    <a:sym typeface="Wingdings" panose="05000000000000000000" pitchFamily="2" charset="2"/>
                  </a:rPr>
                  <a:t>이 최대값이 되도록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69509-3E1A-E97C-BA1C-703AAB03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541" y="4747149"/>
                <a:ext cx="3910045" cy="1205523"/>
              </a:xfrm>
              <a:prstGeom prst="rect">
                <a:avLst/>
              </a:prstGeom>
              <a:blipFill>
                <a:blip r:embed="rId3"/>
                <a:stretch>
                  <a:fillRect l="-1246" t="-3553" r="-623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4B32D6F-21A6-EA06-D9D6-59E70AB5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21" y="2508479"/>
            <a:ext cx="6506483" cy="2019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16FF24-42B4-B3BA-9AB3-2D501F90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039" y="5236279"/>
            <a:ext cx="403249" cy="727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23C3F8-0EE1-36FC-8578-3D59D96FC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094" y="5306391"/>
            <a:ext cx="276264" cy="657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1F5C73-B06C-3BBB-C089-FC716E044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777" y="1890068"/>
            <a:ext cx="3817312" cy="3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9DFD40-F79C-A0D6-B7E3-1105A1D5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669" y="1239934"/>
            <a:ext cx="657317" cy="11241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D50F39C-0DB6-034F-CA13-D4E60CE8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4AA9E-4865-7C68-1128-0623E32E0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355148"/>
            <a:ext cx="8698657" cy="19715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Cost(loss)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sz="1800" dirty="0" err="1">
                <a:latin typeface="KoPub돋움체_Pro Light" pitchFamily="18" charset="-127"/>
                <a:ea typeface="KoPub돋움체_Pro Light" pitchFamily="18" charset="-127"/>
              </a:rPr>
              <a:t>라벨값을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가진 각각의 샘플데이터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하나의 이미지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        )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로 표현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ko-KR" altLang="en-US" sz="1800" dirty="0" err="1">
                <a:latin typeface="KoPub돋움체_Pro Light" pitchFamily="18" charset="-127"/>
                <a:ea typeface="KoPub돋움체_Pro Light" pitchFamily="18" charset="-127"/>
              </a:rPr>
              <a:t>크로스엔트로피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(cross entropy)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값으로 나타남 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   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결과 값은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one-hot encoding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으로 처리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D2574F-F643-DA84-8152-D5A64AB5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62" y="1895807"/>
            <a:ext cx="447737" cy="38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BC5A63-614D-3FC0-1E16-9DC7C219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430" y="3531254"/>
            <a:ext cx="609685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FEA364-BE91-C616-2249-31EFE3E8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628E5F00-8DF9-48C1-9A22-0D0779F0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45" y="951899"/>
            <a:ext cx="7892159" cy="19715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Total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Cost(loss)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학습 데이터의 모든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는 더하여 짐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Total cost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값은 네트워크 파라미터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   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의 학습 정도를 나타냄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F24DEC-EE5A-6C3C-F552-6183ECF1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60" y="6076422"/>
            <a:ext cx="152421" cy="238158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AAA4AB92-1195-9158-1038-BC1DA99CE185}"/>
              </a:ext>
            </a:extLst>
          </p:cNvPr>
          <p:cNvSpPr txBox="1">
            <a:spLocks/>
          </p:cNvSpPr>
          <p:nvPr/>
        </p:nvSpPr>
        <p:spPr>
          <a:xfrm>
            <a:off x="597117" y="5963708"/>
            <a:ext cx="8180194" cy="46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 파라미터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total 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할때까지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01EC9-94D1-CEC7-840E-D15EE1E0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05" y="2038702"/>
            <a:ext cx="152421" cy="2381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A0E98B-D260-2FE3-8C84-523AE682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35" y="2418710"/>
            <a:ext cx="7728456" cy="282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51A21-DC43-6665-85FA-9830141047EF}"/>
              </a:ext>
            </a:extLst>
          </p:cNvPr>
          <p:cNvSpPr txBox="1"/>
          <p:nvPr/>
        </p:nvSpPr>
        <p:spPr>
          <a:xfrm>
            <a:off x="2591480" y="5214817"/>
            <a:ext cx="3247874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Loss</a:t>
            </a:r>
            <a:r>
              <a:rPr lang="en-US" altLang="ko-KR" sz="1600" dirty="0"/>
              <a:t>: </a:t>
            </a:r>
            <a:r>
              <a:rPr lang="ko-KR" altLang="en-US" sz="1600" dirty="0"/>
              <a:t>샘플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대한 오차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Total Cost</a:t>
            </a:r>
            <a:r>
              <a:rPr lang="en-US" altLang="ko-KR" sz="1600" dirty="0"/>
              <a:t>: </a:t>
            </a:r>
            <a:r>
              <a:rPr lang="ko-KR" altLang="en-US" sz="1600" dirty="0"/>
              <a:t>모든 샘플의 평균 오차</a:t>
            </a:r>
          </a:p>
        </p:txBody>
      </p:sp>
    </p:spTree>
    <p:extLst>
      <p:ext uri="{BB962C8B-B14F-4D97-AF65-F5344CB8AC3E}">
        <p14:creationId xmlns:p14="http://schemas.microsoft.com/office/powerpoint/2010/main" val="477427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D7E4-C8F2-CF91-EA05-ADF96544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985BAF9-EBF4-82C3-7E17-36CA3352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576070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7541D3F-1A43-F6A9-64EB-0F7232B2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81" y="951899"/>
            <a:ext cx="8222923" cy="56454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Total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Cost(loss): </a:t>
            </a:r>
            <a:r>
              <a:rPr lang="ko-KR" altLang="en-US" sz="1600" dirty="0"/>
              <a:t>딥러닝 모델이 전체 학습 데이터에 대해 예측한 값이 정답</a:t>
            </a:r>
            <a:r>
              <a:rPr lang="en-US" altLang="ko-KR" sz="1600" dirty="0"/>
              <a:t>(label)</a:t>
            </a:r>
            <a:r>
              <a:rPr lang="ko-KR" altLang="en-US" sz="1600" dirty="0"/>
              <a:t>과 얼마나 </a:t>
            </a:r>
            <a:r>
              <a:rPr lang="ko-KR" altLang="en-US" sz="1600" dirty="0" err="1"/>
              <a:t>다른지를</a:t>
            </a:r>
            <a:r>
              <a:rPr lang="ko-KR" altLang="en-US" sz="1600" dirty="0"/>
              <a:t> 측정하는 값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1: MSE (Mean Squared Error)</a:t>
            </a:r>
            <a:r>
              <a:rPr lang="ko-KR" altLang="en-US" dirty="0"/>
              <a:t>를 사용하는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2: </a:t>
            </a:r>
            <a:r>
              <a:rPr lang="ko-KR" altLang="en-US" dirty="0"/>
              <a:t>이진 분류에서 </a:t>
            </a:r>
            <a:r>
              <a:rPr lang="en-US" altLang="ko-KR" dirty="0"/>
              <a:t>Binary Cross Entropy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E91FA-74FF-2C63-3DAA-9D28AC3A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476249"/>
            <a:ext cx="2419494" cy="732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A220E2-076D-3D5B-EAF4-9348E54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48" y="1931218"/>
            <a:ext cx="3961958" cy="1823027"/>
          </a:xfrm>
          <a:prstGeom prst="rect">
            <a:avLst/>
          </a:prstGeom>
        </p:spPr>
      </p:pic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6051B6C-CD8A-CEAC-FDB3-FCBFC1EFD3B0}"/>
              </a:ext>
            </a:extLst>
          </p:cNvPr>
          <p:cNvSpPr/>
          <p:nvPr/>
        </p:nvSpPr>
        <p:spPr>
          <a:xfrm>
            <a:off x="3720821" y="2046432"/>
            <a:ext cx="230428" cy="161299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35C76F-03F3-A10D-413C-B39506AC8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34" y="4499987"/>
            <a:ext cx="2477101" cy="6342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EF82A-419D-8A0E-13BA-33F4C79C8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39" y="5833399"/>
            <a:ext cx="4606430" cy="6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8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C1B2-47AA-90C5-AC32-49DE58C4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08356D0-4C54-B244-1B2C-85816AEE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576070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6FC0DDD-7F0D-B0AE-BBD5-EBE703C8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81" y="951899"/>
            <a:ext cx="8222923" cy="56454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Total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Cost(loss)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분류 문제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고양이 </a:t>
            </a:r>
            <a:r>
              <a:rPr lang="en-US" altLang="ko-KR" dirty="0"/>
              <a:t>vs 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개별 </a:t>
            </a:r>
            <a:r>
              <a:rPr lang="en-US" altLang="ko-KR" dirty="0"/>
              <a:t>Loss: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총 </a:t>
            </a:r>
            <a:r>
              <a:rPr lang="en-US" altLang="ko-KR" dirty="0"/>
              <a:t>Loss (Cost):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학습의 목표는 이 총 </a:t>
            </a:r>
            <a:r>
              <a:rPr lang="en-US" altLang="ko-KR" dirty="0"/>
              <a:t>Cost J(θ)</a:t>
            </a:r>
            <a:r>
              <a:rPr lang="ko-KR" altLang="en-US" dirty="0"/>
              <a:t>를 </a:t>
            </a:r>
            <a:r>
              <a:rPr lang="ko-KR" altLang="en-US" b="1" dirty="0"/>
              <a:t>최소화</a:t>
            </a:r>
            <a:r>
              <a:rPr lang="en-US" altLang="ko-KR" b="1" dirty="0"/>
              <a:t>(minimize)</a:t>
            </a:r>
            <a:r>
              <a:rPr lang="ko-KR" altLang="en-US" dirty="0"/>
              <a:t> 하는 것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위해 </a:t>
            </a:r>
            <a:r>
              <a:rPr lang="ko-KR" altLang="en-US" b="1" dirty="0"/>
              <a:t>경사하강법</a:t>
            </a:r>
            <a:r>
              <a:rPr lang="en-US" altLang="ko-KR" b="1" dirty="0"/>
              <a:t>(gradient descent)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같은 최적화 알고리즘이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3194E-CA8C-A341-7D18-EA1FC96F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1931218"/>
            <a:ext cx="4147704" cy="1079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629E4A-4EF2-168B-25F8-A4D58609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13" y="3198572"/>
            <a:ext cx="5770790" cy="345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524F43-6174-61ED-D005-F932452C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76" y="3889856"/>
            <a:ext cx="2477101" cy="670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B2A383-5DB3-401C-E1B4-C274656C4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47" y="5790840"/>
            <a:ext cx="1555389" cy="5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5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D51A5E-D25B-21B4-5EA5-9E8539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F140790-DC9F-39C4-E337-9290E5089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1182326"/>
            <a:ext cx="8237801" cy="51846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경사하강법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(Gradient Descent)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ea typeface="KoPub돋움체_Pro Light" pitchFamily="18" charset="-127"/>
              </a:rPr>
              <a:t>	</a:t>
            </a:r>
            <a:r>
              <a:rPr lang="ko-KR" altLang="en-US" sz="1600" dirty="0" err="1"/>
              <a:t>경사하강법은</a:t>
            </a:r>
            <a:r>
              <a:rPr lang="ko-KR" altLang="en-US" sz="1600" dirty="0"/>
              <a:t> 손실 함수</a:t>
            </a:r>
            <a:r>
              <a:rPr lang="en-US" altLang="ko-KR" sz="1600" dirty="0"/>
              <a:t>(</a:t>
            </a:r>
            <a:r>
              <a:rPr lang="ko-KR" altLang="en-US" sz="1600" dirty="0"/>
              <a:t>또는 비용 함수</a:t>
            </a:r>
            <a:r>
              <a:rPr lang="en-US" altLang="ko-KR" sz="1600" dirty="0"/>
              <a:t>)</a:t>
            </a:r>
            <a:r>
              <a:rPr lang="ko-KR" altLang="en-US" sz="1600" dirty="0"/>
              <a:t>가 최소가 되는 파라미터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</a:t>
            </a:r>
            <a:r>
              <a:rPr lang="en-US" altLang="ko-KR" sz="1600" dirty="0"/>
              <a:t>, </a:t>
            </a:r>
            <a:r>
              <a:rPr lang="ko-KR" altLang="en-US" sz="1600" dirty="0"/>
              <a:t>편향 </a:t>
            </a:r>
            <a:r>
              <a:rPr lang="en-US" altLang="ko-KR" sz="1600" dirty="0"/>
              <a:t>	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를 찾는 방법</a:t>
            </a:r>
            <a:r>
              <a:rPr lang="en-US" altLang="ko-KR" sz="1600" dirty="0"/>
              <a:t>. </a:t>
            </a:r>
            <a:r>
              <a:rPr lang="ko-KR" altLang="en-US" sz="1600" dirty="0"/>
              <a:t>이 알고리즘은 기울기 </a:t>
            </a:r>
            <a:r>
              <a:rPr lang="en-US" altLang="ko-KR" sz="1600" dirty="0"/>
              <a:t>(gradient)</a:t>
            </a:r>
            <a:r>
              <a:rPr lang="ko-KR" altLang="en-US" sz="1600" dirty="0"/>
              <a:t>를 따라가며 점차적으로 손실 </a:t>
            </a:r>
            <a:r>
              <a:rPr lang="en-US" altLang="ko-KR" sz="1600" dirty="0"/>
              <a:t>	</a:t>
            </a:r>
            <a:r>
              <a:rPr lang="ko-KR" altLang="en-US" sz="1600" dirty="0"/>
              <a:t>함수의 최소값으로 파라미터를 업데이트 함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핵심 아이디어</a:t>
            </a:r>
            <a:r>
              <a:rPr lang="en-US" altLang="ko-KR" b="1" dirty="0"/>
              <a:t>: </a:t>
            </a:r>
            <a:r>
              <a:rPr lang="ko-KR" altLang="en-US" dirty="0"/>
              <a:t>파라미터를 조금씩 내리막 방향</a:t>
            </a:r>
            <a:r>
              <a:rPr lang="en-US" altLang="ko-KR" dirty="0"/>
              <a:t>(</a:t>
            </a:r>
            <a:r>
              <a:rPr lang="ko-KR" altLang="en-US" dirty="0"/>
              <a:t>기울기 방향</a:t>
            </a:r>
            <a:r>
              <a:rPr lang="en-US" altLang="ko-KR" dirty="0"/>
              <a:t>)</a:t>
            </a:r>
            <a:r>
              <a:rPr lang="ko-KR" altLang="en-US" dirty="0"/>
              <a:t>으로 업데이트해 가며 최소값을 찾는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경사하강법의 기본 수식</a:t>
            </a:r>
            <a:r>
              <a:rPr lang="en-US" altLang="ko-KR" dirty="0"/>
              <a:t>: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AE747E-D84B-C509-C51B-E6E6E2BA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10" y="3659428"/>
            <a:ext cx="2073851" cy="422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815C13-0D48-8DD2-BF50-957784130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11" y="4260333"/>
            <a:ext cx="7032184" cy="210662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4D27F7F-D894-59B0-2C52-F3402506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65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딥러닝 구조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3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0933-7ED4-B379-C7F6-A18E3F93D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640E12-A66A-F459-4126-4A0356AD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E68BC98-8A20-8FB5-D0D9-AEDCD4EFC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1182326"/>
            <a:ext cx="8237801" cy="518463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경사하강법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(Gradient Descent)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이란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직관적인 설명</a:t>
            </a:r>
            <a:endParaRPr lang="en-US" altLang="ko-KR" dirty="0"/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/>
              <a:t>기울기 계산</a:t>
            </a:r>
            <a:r>
              <a:rPr lang="en-US" altLang="ko-KR" sz="1600" dirty="0"/>
              <a:t>: </a:t>
            </a:r>
            <a:r>
              <a:rPr lang="ko-KR" altLang="en-US" sz="1600" dirty="0"/>
              <a:t>먼저 손실 함수 </a:t>
            </a:r>
            <a:r>
              <a:rPr lang="en-US" altLang="ko-KR" sz="1600" dirty="0"/>
              <a:t>J(θ)</a:t>
            </a:r>
            <a:r>
              <a:rPr lang="ko-KR" altLang="en-US" sz="1600" dirty="0"/>
              <a:t>가 얼마나 급격하게 증가하거나 감소하는지</a:t>
            </a:r>
            <a:r>
              <a:rPr lang="en-US" altLang="ko-KR" sz="1600" dirty="0"/>
              <a:t>, </a:t>
            </a:r>
            <a:r>
              <a:rPr lang="ko-KR" altLang="en-US" sz="1600" dirty="0"/>
              <a:t>즉 기울기</a:t>
            </a:r>
            <a:r>
              <a:rPr lang="en-US" altLang="ko-KR" sz="1600" dirty="0"/>
              <a:t>(gradient)</a:t>
            </a:r>
            <a:r>
              <a:rPr lang="ko-KR" altLang="en-US" sz="1600" dirty="0"/>
              <a:t>를 계산</a:t>
            </a:r>
            <a:endParaRPr lang="en-US" altLang="ko-KR" sz="1600" dirty="0"/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/>
              <a:t>내리막 방향으로 이동</a:t>
            </a:r>
            <a:r>
              <a:rPr lang="en-US" altLang="ko-KR" sz="1600" dirty="0"/>
              <a:t>: </a:t>
            </a:r>
            <a:r>
              <a:rPr lang="ko-KR" altLang="en-US" sz="1600" dirty="0"/>
              <a:t>그 기울기의 반대 방향으로 파라미터 </a:t>
            </a:r>
            <a:r>
              <a:rPr lang="en-US" altLang="ko-KR" sz="1600" dirty="0"/>
              <a:t>θ</a:t>
            </a:r>
            <a:r>
              <a:rPr lang="ko-KR" altLang="en-US" sz="1600" dirty="0"/>
              <a:t>를 조정</a:t>
            </a:r>
            <a:r>
              <a:rPr lang="en-US" altLang="ko-KR" sz="1600" dirty="0"/>
              <a:t>, </a:t>
            </a:r>
            <a:r>
              <a:rPr lang="ko-KR" altLang="en-US" sz="1600" dirty="0"/>
              <a:t>그래서 </a:t>
            </a:r>
            <a:r>
              <a:rPr lang="ko-KR" altLang="en-US" sz="1600" b="1" dirty="0"/>
              <a:t>손실을 줄이는 방향</a:t>
            </a:r>
            <a:r>
              <a:rPr lang="ko-KR" altLang="en-US" sz="1600" dirty="0"/>
              <a:t>으로 </a:t>
            </a:r>
            <a:r>
              <a:rPr lang="ko-KR" altLang="en-US" sz="1600" dirty="0" err="1"/>
              <a:t>나아감</a:t>
            </a:r>
            <a:endParaRPr lang="en-US" altLang="ko-KR" sz="1600" dirty="0"/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/>
              <a:t>반복</a:t>
            </a:r>
            <a:r>
              <a:rPr lang="en-US" altLang="ko-KR" sz="1600" dirty="0"/>
              <a:t>: </a:t>
            </a:r>
            <a:r>
              <a:rPr lang="ko-KR" altLang="en-US" sz="1600" dirty="0"/>
              <a:t>이 과정을 여러 번 반복하면서 </a:t>
            </a:r>
            <a:r>
              <a:rPr lang="ko-KR" altLang="en-US" sz="1600" b="1" dirty="0"/>
              <a:t>최소값</a:t>
            </a:r>
            <a:r>
              <a:rPr lang="ko-KR" altLang="en-US" sz="1600" dirty="0"/>
              <a:t>에 점점 </a:t>
            </a:r>
            <a:r>
              <a:rPr lang="ko-KR" altLang="en-US" sz="1600" dirty="0" err="1"/>
              <a:t>가까워짐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선형 회귀 모델</a:t>
            </a:r>
            <a:r>
              <a:rPr lang="en-US" altLang="ko-KR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7CA091-C550-76FA-A651-1B065AAA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18" y="5041996"/>
            <a:ext cx="1500235" cy="345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8A11A4-809D-967D-C0A7-14CDDBB0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80" y="5502852"/>
            <a:ext cx="5757060" cy="115268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AF8F807-D37D-33A1-6ABB-89C561A8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0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910D1-E6CC-1153-EE17-08558B427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362B80-520A-A6E6-3539-D4EB8DDA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8946"/>
            <a:ext cx="819264" cy="135273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2495504-145D-3BC5-DCBA-092D77FA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CCFCD71-A4B6-7DED-A4E9-923AAF3C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52" y="1360922"/>
            <a:ext cx="7546517" cy="12484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경사하강법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(Gradient descent)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는 손실함수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(Cost)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의 최저점을 찾는 최적화 알고리즘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손실 함수 </a:t>
            </a:r>
            <a:r>
              <a:rPr lang="en-US" altLang="ko-KR" b="1" dirty="0">
                <a:solidFill>
                  <a:srgbClr val="0070C0"/>
                </a:solidFill>
              </a:rPr>
              <a:t>J(θ)</a:t>
            </a:r>
            <a:r>
              <a:rPr lang="ko-KR" altLang="en-US" b="1" dirty="0">
                <a:solidFill>
                  <a:srgbClr val="0070C0"/>
                </a:solidFill>
              </a:rPr>
              <a:t>가 최소가 되도록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파라미터 </a:t>
            </a:r>
            <a:r>
              <a:rPr lang="en-US" altLang="ko-KR" b="1" dirty="0">
                <a:solidFill>
                  <a:srgbClr val="0070C0"/>
                </a:solidFill>
              </a:rPr>
              <a:t>θ</a:t>
            </a:r>
            <a:r>
              <a:rPr lang="ko-KR" altLang="en-US" b="1" dirty="0">
                <a:solidFill>
                  <a:srgbClr val="0070C0"/>
                </a:solidFill>
              </a:rPr>
              <a:t>를 조금씩 내리막 방향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경사 방향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으로 조정해 나가는 알고리즘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en-US" altLang="ko-KR" sz="18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0A399-0D4C-A7BD-BFFD-C791BD21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2" y="2856544"/>
            <a:ext cx="3647413" cy="3162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A5C84B-7FA5-9372-6AB0-3EDADD0A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52" y="6399054"/>
            <a:ext cx="2241572" cy="313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71C590-4871-707B-4A56-C80260B65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49" y="4181505"/>
            <a:ext cx="3037023" cy="2044728"/>
          </a:xfrm>
          <a:prstGeom prst="rect">
            <a:avLst/>
          </a:prstGeom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E06B5B6-8D09-CD5B-3999-A01710869925}"/>
              </a:ext>
            </a:extLst>
          </p:cNvPr>
          <p:cNvSpPr txBox="1">
            <a:spLocks/>
          </p:cNvSpPr>
          <p:nvPr/>
        </p:nvSpPr>
        <p:spPr>
          <a:xfrm>
            <a:off x="4572000" y="3089132"/>
            <a:ext cx="4147704" cy="685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출발점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랜덤하게 선택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    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Negative</a:t>
            </a:r>
            <a:r>
              <a:rPr lang="ko-KR" altLang="en-US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gradient </a:t>
            </a:r>
            <a:r>
              <a:rPr lang="ko-KR" altLang="en-US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B08A51-63F5-CD58-2C2D-B06F5581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533" y="2968144"/>
            <a:ext cx="250796" cy="447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CDD20F-EB31-8B1D-79CB-84A7D5024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26" y="3393589"/>
            <a:ext cx="267548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D51A5E-D25B-21B4-5EA5-9E8539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FD6C4CC-0BFA-6D6D-1307-48FA925D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E8477F0-642A-1BDF-96BF-AB69F20F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52" y="1418529"/>
            <a:ext cx="7949766" cy="9159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손실함수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(Cost)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의 최저점을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효과적으로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찾기위해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learning rate (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사용함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A1766-82F9-27F8-7C45-49483A0C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85" y="1564306"/>
            <a:ext cx="181000" cy="247685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9CF4686-19E8-57DD-1191-8E19AB91A2C5}"/>
              </a:ext>
            </a:extLst>
          </p:cNvPr>
          <p:cNvSpPr txBox="1">
            <a:spLocks/>
          </p:cNvSpPr>
          <p:nvPr/>
        </p:nvSpPr>
        <p:spPr>
          <a:xfrm>
            <a:off x="5032857" y="2973918"/>
            <a:ext cx="4147704" cy="1492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출발점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랜덤하게 선택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    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Negative</a:t>
            </a:r>
            <a:r>
              <a:rPr lang="ko-KR" altLang="en-US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gradient </a:t>
            </a:r>
            <a:r>
              <a:rPr lang="ko-KR" altLang="en-US" sz="1600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Learning rate (   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을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800" dirty="0" err="1">
                <a:latin typeface="KoPub돋움체_Pro Light" pitchFamily="18" charset="-127"/>
                <a:ea typeface="KoPub돋움체_Pro Light" pitchFamily="18" charset="-127"/>
              </a:rPr>
              <a:t>곱합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6BE245-D566-D7E2-FC4F-A54FC5253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12" y="2404715"/>
            <a:ext cx="4147704" cy="3619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5F4101-EEB2-4F0C-83DC-2E99B2D0B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78" y="4182497"/>
            <a:ext cx="1901031" cy="752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40831-C108-C779-6C67-58D05273C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389" y="2852930"/>
            <a:ext cx="250796" cy="447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A3A7E4-8988-E62E-2DC6-59FE41D0D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782" y="3278375"/>
            <a:ext cx="267548" cy="3810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A46F2B-5603-6882-47F7-EAAD0DF5E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426" y="3613323"/>
            <a:ext cx="19052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9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740B5-A64D-652A-3C7C-4A73E2375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4F530485-747D-3AA7-9D4D-D29C7240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067112"/>
            <a:ext cx="7661731" cy="57030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경사하강법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(Gradient Descent)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알고리즘의 종류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677863" lvl="1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Gradient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Descent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훈련 데이터 셋의 크기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*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데이터 세트를 사용하여 기울기를 계산하며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batch </a:t>
            </a:r>
            <a:r>
              <a:rPr lang="ko-KR" altLang="en-US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u="sng" dirty="0" err="1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처리후</a:t>
            </a:r>
            <a:r>
              <a:rPr lang="ko-KR" altLang="en-US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u="sng" dirty="0">
              <a:solidFill>
                <a:srgbClr val="FF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파라미터를 업데이트함 </a:t>
            </a:r>
            <a:endParaRPr lang="en-US" altLang="ko-KR" u="sng" dirty="0">
              <a:solidFill>
                <a:srgbClr val="FF000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2) Stochastic Gradient Descent(SGD) : batch size = 1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번에 하나의 샘플을 사용하여 기울기를 계산하고 업데이트 (빠르지만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불안정할 수 있음)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3) Minibatch Gradient Descent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샘플을 묶어서 기울기를 계산하고 업데이트 (속도와 안정성의 균형)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- </a:t>
            </a:r>
            <a:r>
              <a:rPr lang="en-US" altLang="ko-KR" b="1" u="sng" dirty="0">
                <a:latin typeface="KoPub돋움체_Pro Light" pitchFamily="18" charset="-127"/>
                <a:ea typeface="KoPub돋움체_Pro Light" pitchFamily="18" charset="-127"/>
              </a:rPr>
              <a:t>Minibatch Gradient descent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는 통상 </a:t>
            </a:r>
            <a:r>
              <a:rPr lang="en-US" altLang="ko-KR" b="1" u="sng" dirty="0">
                <a:latin typeface="KoPub돋움체_Pro Light" pitchFamily="18" charset="-127"/>
                <a:ea typeface="KoPub돋움체_Pro Light" pitchFamily="18" charset="-127"/>
              </a:rPr>
              <a:t>SGD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로 불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림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참고사항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]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Batch size 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한번의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포함된 샘플 데이터의 숫자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 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훈련 데이터셋의 처음부터 마지막 까지 데이터 숫자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Iteration 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완성하는데 필요한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숫자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29D3379-2DC7-E9FA-7B57-5699CECC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708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D51A5E-D25B-21B4-5EA5-9E8539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9593FB-77B1-131C-38BE-AF7EEC6B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1" y="2334467"/>
            <a:ext cx="7970813" cy="3061884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BA6BEC0F-056F-AF5A-0DCD-7BCFCC16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24" y="1700790"/>
            <a:ext cx="7661731" cy="5184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경사하강법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(Gradient Descent)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유형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6ADC49-E529-FB3D-133D-40382B1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249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D51A5E-D25B-21B4-5EA5-9E8539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3459B-6350-2E34-532D-C34437F6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86" y="1023971"/>
            <a:ext cx="771633" cy="1238423"/>
          </a:xfrm>
          <a:prstGeom prst="rect">
            <a:avLst/>
          </a:prstGeom>
        </p:spPr>
      </p:pic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E7D6E45-471F-C180-2DF0-A8ACA3CF061A}"/>
              </a:ext>
            </a:extLst>
          </p:cNvPr>
          <p:cNvSpPr txBox="1">
            <a:spLocks/>
          </p:cNvSpPr>
          <p:nvPr/>
        </p:nvSpPr>
        <p:spPr>
          <a:xfrm>
            <a:off x="21047" y="1009506"/>
            <a:ext cx="9044299" cy="5760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Batch Gradient Descent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전체 데이터셋에 대한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gradient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구한 후 기울기를 한 번만 계산하여 모델의 파라미터를 업데이트하는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전체 훈련 데이터셋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(total training dataset)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대해 가중치를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편미분하는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 값 변경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전역최저점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(Global minimum)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도달하는 것을 보장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noise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많은 메모리 용량을 필요로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속도가 늦다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Stochastic Gradient Descent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각각의 샘플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gradient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 값 변경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속도가 빠르다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 변경 폭이 불안정하고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때로는 배치 경사 하강법보다 정확도가 낮을 수  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있지만 속도가 빠르다는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ACD3BA-8FE6-5C18-1AEF-067CB3E7D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23" y="2507288"/>
            <a:ext cx="2246673" cy="404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201EC7-0542-1324-1C00-B1DE697BD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817" y="2593183"/>
            <a:ext cx="2607452" cy="4049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427FE3-6862-EBA9-E89C-056FAFA8E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604" y="4633944"/>
            <a:ext cx="694151" cy="350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6E2E36-E1D9-2879-5496-CFD040549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260" y="5031450"/>
            <a:ext cx="2038133" cy="3661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1E59F9-5506-DC0D-B298-0573FC1F9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154" y="5099603"/>
            <a:ext cx="2402337" cy="3283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BD9110B-9E8F-4025-7413-3DA0ABFDE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5885" y="3705513"/>
            <a:ext cx="3631234" cy="13623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4926C8-2A2E-4FF0-4ED7-7CAA47E5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023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D51A5E-D25B-21B4-5EA5-9E85396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841" y="1643183"/>
            <a:ext cx="600159" cy="1152686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289A16-F0B7-2C89-78D3-F375686857C5}"/>
              </a:ext>
            </a:extLst>
          </p:cNvPr>
          <p:cNvSpPr txBox="1">
            <a:spLocks/>
          </p:cNvSpPr>
          <p:nvPr/>
        </p:nvSpPr>
        <p:spPr>
          <a:xfrm>
            <a:off x="424297" y="1009506"/>
            <a:ext cx="8525836" cy="351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Minibatch Gradient Descent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epoch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동안 모든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minibatch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선택되도록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random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하게 데이터 샘플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선택한후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minibatch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gradient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동안 위와 같은 작업을 반복해서 수행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 값 변경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total cost             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    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minibatch 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온라인 학습이 가능하고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noise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minibatch 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3DA931-0D2C-D3B1-4ED0-783CD251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76" y="2852930"/>
            <a:ext cx="2246673" cy="301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9CF980-49A0-FEBD-58C1-261D3BF6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65" y="2795323"/>
            <a:ext cx="2304281" cy="418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BEC1A7-211D-A691-CFB9-34334CB98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18" y="3277576"/>
            <a:ext cx="2786555" cy="343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0ADD7F-7C1F-2EA6-5BFE-062672D8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222" y="4582728"/>
            <a:ext cx="6770320" cy="21421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DA09C3-0FE6-E500-95CD-8E33ECC7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87794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127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Minibatch Gradient Descent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미니 배치 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(minibatch gradient descent)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전체 데이터셋을 미니 배치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(mini-batch)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여러개로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나누고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미니 배치 한 개마다 기울기를 구한 후 그것의 평균 기울기를 이용하여 모델을 업데이트해서 학습하는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858" y="3371393"/>
            <a:ext cx="74390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60AF8C-DFDA-76AC-FE3D-D47C83BB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034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63275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경사하강법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(Gradient Descent)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알고리즘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12075"/>
            <a:ext cx="7357860" cy="6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3776360"/>
            <a:ext cx="4888166" cy="20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B8A368-C727-D391-21FF-47C25084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88" y="3586705"/>
            <a:ext cx="2707529" cy="242418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EFA7818-388E-19D5-4DFB-0E90D0AE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4250" y="3100736"/>
            <a:ext cx="4265401" cy="2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CED002-41AA-61A5-AD37-3742989E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665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손실함수</a:t>
            </a:r>
            <a:r>
              <a:rPr lang="en-US" altLang="ko-KR" sz="2600" dirty="0"/>
              <a:t>(Loss)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7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A6EFA-4725-B3CA-D449-D569235341CE}"/>
              </a:ext>
            </a:extLst>
          </p:cNvPr>
          <p:cNvSpPr txBox="1">
            <a:spLocks/>
          </p:cNvSpPr>
          <p:nvPr/>
        </p:nvSpPr>
        <p:spPr>
          <a:xfrm>
            <a:off x="554387" y="323996"/>
            <a:ext cx="8107710" cy="80072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딥러닝 구조</a:t>
            </a: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95FA5ED-C857-5327-0C04-9AF78633DDC2}"/>
              </a:ext>
            </a:extLst>
          </p:cNvPr>
          <p:cNvSpPr txBox="1">
            <a:spLocks/>
          </p:cNvSpPr>
          <p:nvPr/>
        </p:nvSpPr>
        <p:spPr>
          <a:xfrm>
            <a:off x="3938323" y="5911875"/>
            <a:ext cx="3802062" cy="800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Dimension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0 ~ 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까지의 숫자를 나타낸다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3BF5A7-7981-CF17-9963-F38F9904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64" y="5819685"/>
            <a:ext cx="1038370" cy="685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534B10-5906-79AA-E0B5-2C7F2551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01" y="1521827"/>
            <a:ext cx="6790179" cy="4390048"/>
          </a:xfrm>
          <a:prstGeom prst="rect">
            <a:avLst/>
          </a:prstGeom>
        </p:spPr>
      </p:pic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6D00E72-FB35-1A93-1DD5-37924CE25F96}"/>
              </a:ext>
            </a:extLst>
          </p:cNvPr>
          <p:cNvSpPr txBox="1">
            <a:spLocks/>
          </p:cNvSpPr>
          <p:nvPr/>
        </p:nvSpPr>
        <p:spPr>
          <a:xfrm>
            <a:off x="671815" y="1067113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259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손실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(η , learning rate)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손실 함수의 순간 기울기를 이용하여 가중치를 업데이트하는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미분의 기울기를 이용하여 오차를 비교하고 최소화하는 방향으로 이동 시키는 방법이라고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오차를 구하는 방법이 손실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손실 함수는 학습을 통해 얻은 데이터의 추정치가 실제 데이터와 얼마나 차이가 나는지 평가하는 지표라고 할 수 있음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값이 클수록 많이 틀렸다는 의미이고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가까우면 완벽하게 추정할 수 있다는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대표적인 손실 함수로는 </a:t>
            </a: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평균 제곱 오차</a:t>
            </a: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(Mean Squared Error, MSE)</a:t>
            </a:r>
            <a:r>
              <a:rPr lang="ko-KR" altLang="en-US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와 크로스 엔트로피 오차</a:t>
            </a: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(Cross Entropy Error, CEE)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DAF6F50-A076-CEA9-2501-E77158641BD1}"/>
              </a:ext>
            </a:extLst>
          </p:cNvPr>
          <p:cNvSpPr>
            <a:spLocks noGrp="1"/>
          </p:cNvSpPr>
          <p:nvPr/>
        </p:nvSpPr>
        <p:spPr>
          <a:xfrm>
            <a:off x="518145" y="31822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손실함수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951899"/>
            <a:ext cx="8335923" cy="581830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평균 제곱 오차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값과 예측 값의 차이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(error)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제곱하여 평균을 낸 것이 평균 제곱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(MSE)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값과 예측 값의 차이가 클수록 평균 제곱 오차의 값도 커진다는 것은 반대로 생각하면 이 값이 작을수록 예측력이 좋다는 것을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제곱 오차는 회귀에서 손실 함수로 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사용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397DE04-8D98-FFBE-F1E2-731545C093E6}"/>
              </a:ext>
            </a:extLst>
          </p:cNvPr>
          <p:cNvSpPr>
            <a:spLocks noGrp="1"/>
          </p:cNvSpPr>
          <p:nvPr/>
        </p:nvSpPr>
        <p:spPr>
          <a:xfrm>
            <a:off x="518145" y="318221"/>
            <a:ext cx="8107710" cy="6279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손실함수</a:t>
            </a:r>
            <a:endParaRPr lang="ko-KR" altLang="en-US" sz="2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3318AB-DD67-F974-9064-DE9CD8E2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5327" y="3700745"/>
            <a:ext cx="4205311" cy="201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E12AB7D-CB9F-A52B-217C-A7FEEFC5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5670" y="6467345"/>
            <a:ext cx="7361213" cy="30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크로스 엔트로피 오차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크로스 엔트로피 오차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문제에서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(one-hot encoding)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했을때만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사용할 수 있는 오차 계산법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분류 문제에서는 데이터의 출력을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구분하기 위해 시그모이드 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시그모이드 함수에 포함된 자연 상수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e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때문에 평균 제곱 오차를 적용하면 매끄럽지 못한 그래프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울퉁불퉁한 그래프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 출력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크로스 엔트로피 손실 함수를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손실 함수를 적용할 경우 경사 하강법 과정에서 학습이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멈출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이것을 방지하고자 자연 상수 </a:t>
            </a:r>
            <a:r>
              <a:rPr lang="en-US" altLang="ko-KR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e</a:t>
            </a:r>
            <a:r>
              <a:rPr lang="ko-KR" altLang="en-US" u="sng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에 반대되는 자연 로그를 모델의 출력 값에 취함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ACF7690-3A06-C104-E0BD-4850679B12E5}"/>
              </a:ext>
            </a:extLst>
          </p:cNvPr>
          <p:cNvSpPr>
            <a:spLocks noGrp="1"/>
          </p:cNvSpPr>
          <p:nvPr/>
        </p:nvSpPr>
        <p:spPr>
          <a:xfrm>
            <a:off x="518145" y="31822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손실함수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297541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크로스 엔트로피를 구하는 수식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4169069" cy="184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797EF26-1410-33C5-1F67-9543552EFDA2}"/>
              </a:ext>
            </a:extLst>
          </p:cNvPr>
          <p:cNvSpPr>
            <a:spLocks noGrp="1"/>
          </p:cNvSpPr>
          <p:nvPr/>
        </p:nvSpPr>
        <p:spPr>
          <a:xfrm>
            <a:off x="518145" y="31822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손실함수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F957D1-6262-79D1-2D9E-8522F92A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06" y="2184746"/>
            <a:ext cx="3571634" cy="2488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0A3FB-CCB8-210A-5331-0AF1F3AE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5085835"/>
            <a:ext cx="6451984" cy="106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00950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지역 최소점과 전역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함수의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가장 이상적임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현실적으로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찾는 것은 쉽지 않기 때문에 최대한 가장 작은 값을 찾는 것이 중요함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가장 작은 값을 찾았다고 생각되는 지점이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점들은 무척 많이 발생할 수 있기 때문에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(local minimum)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 가장 작은 값을 갖는 지점을 정답으로 간주하여 전역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(global minimum)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3FC121F-CA94-C22D-710A-F66DF05B05E2}"/>
              </a:ext>
            </a:extLst>
          </p:cNvPr>
          <p:cNvSpPr>
            <a:spLocks noGrp="1"/>
          </p:cNvSpPr>
          <p:nvPr/>
        </p:nvSpPr>
        <p:spPr>
          <a:xfrm>
            <a:off x="518145" y="87794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손실함수</a:t>
            </a:r>
            <a:endParaRPr lang="ko-KR" altLang="en-US" sz="2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44F6B3-F883-62C1-1441-1E531232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7467" y="4062677"/>
            <a:ext cx="3686848" cy="258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딥러닝 학습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41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학습은 크게 순전파와 역전파라는 두 단계로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85152" y="2164533"/>
            <a:ext cx="3053171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순전파와 역전파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617546"/>
            <a:ext cx="5999344" cy="414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762DABB-0C50-E488-AABF-C78BD55B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433436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단계인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(feed forward)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네트워크에 훈련 데이터가 들어올 때 발생하며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기반으로 예측 값을 계산하기 위해 전체 신경망을 교차해 지나감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뉴런이 이전 층의 뉴런에서 수신한 정보에 변환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가중합 및 활성화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적용하여 다음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뉴런으로 전송하는 방식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네트워크를 통해 입력 데이터를 전달하며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모든 층을 통과하고 모든 뉴런이 계산을 완료하면 그 예측 값은 최종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도달하게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33C02B-332A-EEBA-2666-0FA8F4C6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433436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다음 손실 함수로 네트워크의 예측 값과 실제 값 차이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손실 함수 비용은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이상적임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 비용이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가깝도록 하기 위해 모델이 훈련을 반복하면서 가중치를 조정함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계산되면 그 정보는 역으로 전파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되기 때문에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시작된 손실 비용은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모든 뉴런으로 전파되지만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뉴런은 각 뉴런이 원래 출력에 기여한 상대적 기여도에 따라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가중치에 따라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좀 더 수학적으로 표현하면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예측 값과 실제 값 차이를 각 뉴런의 가중치로 미분한 후 기존 가중치 값에서 </a:t>
            </a: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뻼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출력층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순서로 모든 뉴런에 대해 진행하여 계산된 각 뉴런 결과를 또다시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순전파의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가중치 값으로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DEE74CB-80AB-0F64-6579-A96932CB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433436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딥러닝의 핵심은 활성화 함수가 적용된 여러 은닉층을 결합하여 비선형 영역을 표현하는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그림과 같이 활성화 함수가 적용된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개수가 많을수록 데이터 분류가 잘되고 있음을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sz="1600" dirty="0"/>
              <a:t>은닉층이 분류에 미치는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474" y="3659428"/>
            <a:ext cx="7541623" cy="220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D415C99-BC6D-8332-7AD4-DCA91657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843F521-8193-339C-6701-5B5DC6241777}"/>
              </a:ext>
            </a:extLst>
          </p:cNvPr>
          <p:cNvSpPr txBox="1">
            <a:spLocks/>
          </p:cNvSpPr>
          <p:nvPr/>
        </p:nvSpPr>
        <p:spPr>
          <a:xfrm>
            <a:off x="554387" y="554424"/>
            <a:ext cx="8107710" cy="80072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딥러닝 구조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081C306-8933-9B46-6068-65CA7BD5C2D1}"/>
              </a:ext>
            </a:extLst>
          </p:cNvPr>
          <p:cNvSpPr txBox="1">
            <a:spLocks/>
          </p:cNvSpPr>
          <p:nvPr/>
        </p:nvSpPr>
        <p:spPr>
          <a:xfrm>
            <a:off x="1173187" y="5445244"/>
            <a:ext cx="7373696" cy="858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Deep Learning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에서 함수 </a:t>
            </a:r>
            <a:r>
              <a:rPr lang="en-US" altLang="ko-KR" b="1" i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f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는 </a:t>
            </a: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뉴럴네트워크로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 나타내어진다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/>
              <a:t>함수 </a:t>
            </a:r>
            <a:r>
              <a:rPr lang="en-US" altLang="ko-KR" sz="1900" i="1" dirty="0"/>
              <a:t>f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b="1" dirty="0"/>
              <a:t>255</a:t>
            </a:r>
            <a:r>
              <a:rPr lang="ko-KR" altLang="en-US" b="1" dirty="0"/>
              <a:t>차원의 실수 벡터 공간</a:t>
            </a:r>
            <a:r>
              <a:rPr lang="ko-KR" altLang="en-US" dirty="0"/>
              <a:t>에서 </a:t>
            </a:r>
            <a:r>
              <a:rPr lang="en-US" altLang="ko-KR" b="1" dirty="0"/>
              <a:t>10</a:t>
            </a:r>
            <a:r>
              <a:rPr lang="ko-KR" altLang="en-US" b="1" dirty="0"/>
              <a:t>차원의 실수 벡터 공간</a:t>
            </a:r>
            <a:r>
              <a:rPr lang="ko-KR" altLang="en-US" dirty="0"/>
              <a:t>으로의 </a:t>
            </a:r>
            <a:r>
              <a:rPr lang="ko-KR" altLang="en-US" b="1" dirty="0"/>
              <a:t>함수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065CD-2835-2553-9DF7-6B68D6DB5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714260"/>
            <a:ext cx="6716062" cy="3429479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52F763F-C743-BF70-8092-919F69EB206A}"/>
              </a:ext>
            </a:extLst>
          </p:cNvPr>
          <p:cNvSpPr txBox="1">
            <a:spLocks/>
          </p:cNvSpPr>
          <p:nvPr/>
        </p:nvSpPr>
        <p:spPr>
          <a:xfrm>
            <a:off x="671815" y="1303683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02328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딥러닝의 과적합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은닉층이 많을수록 다음 문제점이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과적합 문제 발생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(over-fitting)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훈련 데이터를 과하게 학습해서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훈련 데이터는 실제 데이터의 일부분임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데이터를 과하게 학습했기 때문에 예측 값과 실제 값 차이인 오차가 감소하지만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 데이터에 대해서는 오차가 증가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관점에서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훈련 데이터에 대해 과하게 학습하여 실제 데이터에 대한 오차가 증가하는 현상을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468033-60ED-1D58-B287-9F761CDF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2577217-4F1A-C527-BC6B-8C36C52E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9343F102-951B-6139-FD98-788D7AD0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10" y="1114293"/>
            <a:ext cx="8335923" cy="1450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과적합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(Overfitting)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과적합은 모델이 훈련 데이터에 대해 너무 세부적으로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학습할떄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새로운 데이터에 대해 결과를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예측시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예측률이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떨어지고 모델의 성능을 약화시킨다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A95E3-F58A-E251-DF68-963D9052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9" y="2682877"/>
            <a:ext cx="8407576" cy="39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5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드롭아웃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(Dropout)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과적합을 해결하는 방법으로 드롭아웃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 모델이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것을 피하기 위한 방법으로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과정 중 임의로 일부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학습에서 제외시킴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7D8343-6469-C948-96EC-C33237F4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879B7B-5C2B-E84F-4812-D9C32A5B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148" y="3969422"/>
            <a:ext cx="3859669" cy="2196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32A3607-1DAE-DC60-7938-3E6DC69F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E84AD08-D5C3-58CB-9982-6013B6804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14293"/>
            <a:ext cx="8698657" cy="559830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드롭아웃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(Dropout)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뉴럴네트워크의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과적합을 줄이기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regularization(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기술임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*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regularization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모델의 복잡도를 적절히 조절하여 일반화 함으로써 성능을 향상시킴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보통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정규화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라고 번역되지만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이는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Normalization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헷갈릴 수 있고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실질적으로는 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Overfitting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예방하고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Generalization(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일반화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성능을 높이는데 도움을 줌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일반화기술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-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Drop out: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임의로 일부의 뉴런을 비활성화하여 학습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- Early Stopping: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모델이 훈련중 검증 데이터에 대한 성능이 개선되지 않으면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조기에 멈추게 하는 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과적합을 피하기 위해 모델이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오래 학습하는 것을 방지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-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Data Augmentation: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훈련 데이터를 다양한 방법으로 변형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회전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확대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축소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등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하여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데이터의 다양성을 높이는 방법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모델의 일반화된 성능을 가지도록 도와 줌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A802871-3775-8E5D-F993-BAD99BDB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D19A87D3-B6CF-642A-4FA5-4B0A913DB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96" y="1067113"/>
            <a:ext cx="8468229" cy="55302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드롭아웃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(Dropout)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Hinton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교수에 의해 만들어 졌으며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모델내의 여러 뉴런 또는 특징들이 서로 강하게 의존하게 되는 경우인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co-adapting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문제를 방지함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* co-adapting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예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: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신경망에서 어떤 뉴런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가 특정한 방식으로만 함께 활성화 된다면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와 </a:t>
            </a: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  B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co-adapting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되었다고 함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특정 뉴런이 특정 데이터 샘플에 맞추어 조정되면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다른 </a:t>
            </a: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뉴런들도 이에 맞추어 조정되는 경향이 있음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이렇게 되면 각 뉴런이 독립적으로 학습하는 것이 </a:t>
            </a: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아니라 서로의 출력에 의존하게 됨</a:t>
            </a: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학습중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임의로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은닉측의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특정 노드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(node)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연결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(connection)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Drop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Drop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된 노드와 가중치 값은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중에 변경되지 않는다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790" y="5157210"/>
            <a:ext cx="3859669" cy="156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2593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23BDCA2-8506-F65B-24E0-DFA70403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4F2D92-7050-88D7-BC63-58EDBFDF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75" y="1470362"/>
            <a:ext cx="409632" cy="571580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BEA88BC-4A9B-93A0-4AEE-AD6C715F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056686"/>
            <a:ext cx="8468229" cy="5713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학습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(Training)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미니배치 동안 각각의 노드는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드룹아웃을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thinned network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되는데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(forward pass)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 역전파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동안 얇아진 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(thinned network)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만 파라미터 값이 변경된다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생략된 노드와 연결된 가중치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변경이 일어나지 않음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* thinned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network :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Dropout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을 통해 비활성화 과정을 거친 신경망은 원래 네트워크 보다 더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“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얇아진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” (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뉴런이 줄어든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상태가 되는데 이러한 얇아진 네트워크를 </a:t>
            </a:r>
            <a:r>
              <a:rPr lang="en-US" altLang="ko-KR" sz="14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Thinned </a:t>
            </a:r>
            <a:r>
              <a:rPr lang="en-US" altLang="ko-KR" sz="14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networ</a:t>
            </a:r>
            <a:r>
              <a:rPr lang="ko-KR" altLang="en-US" sz="14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이라함</a:t>
            </a: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Test: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test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dropout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적용하지 않음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8B500-5197-194E-91B0-6376DBE4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48" y="3717035"/>
            <a:ext cx="6802575" cy="12725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84EC-7364-5B6C-8930-054726ED2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94" y="5351435"/>
            <a:ext cx="7058022" cy="12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7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Dropout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구현 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드롭아웃을 구현하는 예시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10537"/>
            <a:ext cx="6425111" cy="23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AE18D3A-7E04-729D-0AA3-4320F5B8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1F306-25FB-75BF-A1A6-F376162C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7CE05B6-59C6-16CA-DBD7-7AD59E93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8FAE14-542A-9C8C-45D3-EEDEBC7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75" y="1470362"/>
            <a:ext cx="409632" cy="571580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0BC3163-D7C4-FC28-D2D4-85F1AEDF3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056686"/>
            <a:ext cx="8468229" cy="55406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역전파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(Backpropagation)</a:t>
            </a:r>
          </a:p>
          <a:p>
            <a:pPr lvl="1">
              <a:lnSpc>
                <a:spcPct val="15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역전파는 신경망의 출력에서 계산된 오차를 입력 방향으로 전파하여 가중치 업데이트를 위한 기울기를 계산하는 과정을 말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역전파의 단계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	1. </a:t>
            </a:r>
            <a:r>
              <a:rPr lang="ko-KR" altLang="en-US" sz="1600" b="1" dirty="0" err="1"/>
              <a:t>순전파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(Forward Propagation): </a:t>
            </a:r>
            <a:r>
              <a:rPr lang="ko-KR" altLang="en-US" sz="1600" dirty="0"/>
              <a:t>입력 데이터를 네트워크에 통과시켜 출력을 생성</a:t>
            </a:r>
            <a:r>
              <a:rPr lang="en-US" altLang="ko-KR" sz="1600" dirty="0"/>
              <a:t>,</a:t>
            </a:r>
          </a:p>
          <a:p>
            <a:pPr marL="677862" lvl="2" indent="0">
              <a:lnSpc>
                <a:spcPct val="150000"/>
              </a:lnSpc>
              <a:buNone/>
            </a:pPr>
            <a:r>
              <a:rPr lang="ko-KR" altLang="en-US" sz="1600" dirty="0"/>
              <a:t>각 뉴런의 출력은 </a:t>
            </a:r>
            <a:r>
              <a:rPr lang="ko-KR" altLang="en-US" sz="1600" dirty="0" err="1"/>
              <a:t>입력값과</a:t>
            </a:r>
            <a:r>
              <a:rPr lang="ko-KR" altLang="en-US" sz="1600" dirty="0"/>
              <a:t> 가중치의 선형 조합에 활성화 함수를 적용하여 계산됨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	2. </a:t>
            </a:r>
            <a:r>
              <a:rPr lang="ko-KR" altLang="en-US" sz="1600" b="1" dirty="0"/>
              <a:t>손실 계산 </a:t>
            </a:r>
            <a:r>
              <a:rPr lang="en-US" altLang="ko-KR" sz="1600" b="1" dirty="0"/>
              <a:t>(Loss Calculation): </a:t>
            </a:r>
            <a:r>
              <a:rPr lang="ko-KR" altLang="en-US" sz="1600" dirty="0"/>
              <a:t>모델의 출력을 실제 값과 비교하여 손실을 계산</a:t>
            </a:r>
            <a:r>
              <a:rPr lang="en-US" altLang="ko-KR" sz="16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일반적으로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를 사용하여 오차를 측정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- Mean Absolute Error (MAE):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   - </a:t>
            </a:r>
            <a:r>
              <a:rPr lang="en-US" altLang="ko-KR" sz="1600" dirty="0"/>
              <a:t>Binary Cross-Entropy Loss (Log Loss): </a:t>
            </a:r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         - </a:t>
            </a:r>
            <a:r>
              <a:rPr lang="en-US" altLang="ko-KR" sz="1600" dirty="0"/>
              <a:t>Categorical Cross-Entropy Loss: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7CBFCB-F9A6-FD8C-FEF2-EAD29164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09" y="4520400"/>
            <a:ext cx="2115849" cy="571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AD6E8-5F56-7A6C-BEF6-BB183635F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28" y="5387639"/>
            <a:ext cx="4220505" cy="5715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66A22E-6FF3-0E5F-9F85-492EEA0E9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358" y="6049794"/>
            <a:ext cx="2182668" cy="6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5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0E3A-4880-A7D8-C5D0-05F26919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658CCE2-360D-4E91-A8FA-CCE6891C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4E3A88-2509-7594-6E91-E0550EDF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75" y="1470362"/>
            <a:ext cx="409632" cy="571580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D0643810-2C92-2B24-93A3-1F3A7B05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056686"/>
            <a:ext cx="8468229" cy="55406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역전파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(Backpropagation)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역전파</a:t>
            </a:r>
            <a:r>
              <a:rPr lang="en-US" altLang="ko-KR" b="1" dirty="0"/>
              <a:t>(Backpropagation): </a:t>
            </a:r>
            <a:r>
              <a:rPr lang="ko-KR" altLang="en-US" dirty="0"/>
              <a:t>오차를 출력층에서 </a:t>
            </a:r>
            <a:r>
              <a:rPr lang="ko-KR" altLang="en-US" dirty="0" err="1"/>
              <a:t>입력층</a:t>
            </a:r>
            <a:r>
              <a:rPr lang="ko-KR" altLang="en-US" dirty="0"/>
              <a:t> 방향으로 전파</a:t>
            </a:r>
            <a:r>
              <a:rPr lang="en-US" altLang="ko-KR" dirty="0"/>
              <a:t>. </a:t>
            </a:r>
            <a:r>
              <a:rPr lang="ko-KR" altLang="en-US" dirty="0"/>
              <a:t>각 층의 가중치에 대한 기울기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가중치 업데이트</a:t>
            </a:r>
            <a:r>
              <a:rPr lang="en-US" altLang="ko-KR" b="1" dirty="0"/>
              <a:t>(Weight Update): </a:t>
            </a:r>
            <a:r>
              <a:rPr lang="ko-KR" altLang="en-US" dirty="0"/>
              <a:t>계산된 기울기를 이용하여 가중치를 업데이트</a:t>
            </a:r>
            <a:r>
              <a:rPr lang="en-US" altLang="ko-KR" dirty="0"/>
              <a:t>. </a:t>
            </a:r>
            <a:r>
              <a:rPr lang="ko-KR" altLang="en-US" dirty="0"/>
              <a:t>경사 하강법을 사용하여 다음과 같이 표현된다</a:t>
            </a:r>
            <a:r>
              <a:rPr lang="en-US" altLang="ko-KR" dirty="0"/>
              <a:t>:</a:t>
            </a:r>
          </a:p>
          <a:p>
            <a:pPr marL="334963" lvl="1" indent="0">
              <a:lnSpc>
                <a:spcPct val="150000"/>
              </a:lnSpc>
              <a:buNone/>
            </a:pP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[</a:t>
            </a:r>
            <a:r>
              <a:rPr lang="ko-KR" altLang="en-US" dirty="0"/>
              <a:t>전체 과정 요약</a:t>
            </a:r>
            <a:r>
              <a:rPr lang="en-US" altLang="ko-KR" dirty="0"/>
              <a:t>]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순전파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입력 데이터가 신경망을 통과하면서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출력값을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손실 계산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출력값과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실제 값의 차이를 계산하여 손실을 산출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출력층에서 시작하여 기울기를 계산하고, 각 층의 오차를 전파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가중치 업데이트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기울기를 사용하여 가중치를 조정하고 모델을 업데이트</a:t>
            </a:r>
          </a:p>
          <a:p>
            <a:pPr marL="334963" lvl="1" indent="0">
              <a:lnSpc>
                <a:spcPct val="150000"/>
              </a:lnSpc>
              <a:buNone/>
            </a:pP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774BE-8C76-C47A-2212-7049AE19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" y="3659428"/>
            <a:ext cx="2584407" cy="633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4F695D-F700-36F3-2866-8C4AB427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109" y="3889856"/>
            <a:ext cx="1324961" cy="2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06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9A61-BC87-7281-F605-AFCEE51327BA}"/>
              </a:ext>
            </a:extLst>
          </p:cNvPr>
          <p:cNvSpPr txBox="1"/>
          <p:nvPr/>
        </p:nvSpPr>
        <p:spPr>
          <a:xfrm>
            <a:off x="827158" y="1446672"/>
            <a:ext cx="72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-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F7E278-F0CD-A95D-70C0-69115D35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92" y="2276860"/>
            <a:ext cx="5639587" cy="34580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289FBC-2B2C-1EF1-55DD-6F31174EAEC6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2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671815" y="1303683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4" y="1757015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3138104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4693493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5916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1C8C71-620B-21A5-31CD-DB052A6A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61" y="2676347"/>
            <a:ext cx="4229690" cy="2572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5D5E5-96EA-50A6-E03A-820EE56142C6}"/>
              </a:ext>
            </a:extLst>
          </p:cNvPr>
          <p:cNvSpPr txBox="1"/>
          <p:nvPr/>
        </p:nvSpPr>
        <p:spPr>
          <a:xfrm>
            <a:off x="368700" y="3129321"/>
            <a:ext cx="3574034" cy="166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(feedforward)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;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손실계산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backpropagation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77301-8722-A48C-B692-DE25E4FDE1A7}"/>
              </a:ext>
            </a:extLst>
          </p:cNvPr>
          <p:cNvSpPr txBox="1"/>
          <p:nvPr/>
        </p:nvSpPr>
        <p:spPr>
          <a:xfrm>
            <a:off x="827158" y="1446672"/>
            <a:ext cx="72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-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62FFFE-D24A-1FC4-3E46-202C9BBB5536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3563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C347FE-1672-982E-2BE9-EF4F4C5B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61" y="1208819"/>
            <a:ext cx="3825481" cy="2931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27BA1-54E8-A0E4-5D15-2AC95313626E}"/>
              </a:ext>
            </a:extLst>
          </p:cNvPr>
          <p:cNvSpPr txBox="1"/>
          <p:nvPr/>
        </p:nvSpPr>
        <p:spPr>
          <a:xfrm>
            <a:off x="1584965" y="4954205"/>
            <a:ext cx="6270634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Z1 = x1w1 + x2w3 = 0.5 x 0.7 + 0.3 x 0.4 = 0.47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h1 = sigmoid(z1) = 0.615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Z2 = x1w2 + x2w4 = 0.5 x 0.3 + 0.3 x 0.6 = 0.33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h2 = sigmoid(z2) = 0.582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9373E-D98E-8E90-54E1-040345FEDA16}"/>
              </a:ext>
            </a:extLst>
          </p:cNvPr>
          <p:cNvSpPr txBox="1"/>
          <p:nvPr/>
        </p:nvSpPr>
        <p:spPr>
          <a:xfrm>
            <a:off x="827158" y="1446672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(feedforward)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5495AE6-7650-AAEB-27AC-1642D670A994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80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773057-42A5-C60C-CB62-A489EDC91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9" y="2601898"/>
            <a:ext cx="7621064" cy="2924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15E329-0ED7-94D1-64C4-1C8F3FD1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88" y="5191626"/>
            <a:ext cx="4086795" cy="7144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C1088D4-18F9-661F-1719-DC6607053726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0FFE4-BDD7-383B-7BDD-980B6F4F31B7}"/>
              </a:ext>
            </a:extLst>
          </p:cNvPr>
          <p:cNvSpPr txBox="1"/>
          <p:nvPr/>
        </p:nvSpPr>
        <p:spPr>
          <a:xfrm>
            <a:off x="827158" y="1124720"/>
            <a:ext cx="7258869" cy="129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(feedforward)</a:t>
            </a:r>
          </a:p>
        </p:txBody>
      </p:sp>
    </p:spTree>
    <p:extLst>
      <p:ext uri="{BB962C8B-B14F-4D97-AF65-F5344CB8AC3E}">
        <p14:creationId xmlns:p14="http://schemas.microsoft.com/office/powerpoint/2010/main" val="3410818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20EF81-17D9-E1A4-1255-6CBB37C6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47" y="2913953"/>
            <a:ext cx="6945560" cy="3022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C54EF8-849F-B191-E766-926C678F0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12" y="6152695"/>
            <a:ext cx="1567515" cy="502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2CC951-64AD-79BD-BC4A-EE57AA081A15}"/>
              </a:ext>
            </a:extLst>
          </p:cNvPr>
          <p:cNvSpPr txBox="1"/>
          <p:nvPr/>
        </p:nvSpPr>
        <p:spPr>
          <a:xfrm>
            <a:off x="827158" y="1446672"/>
            <a:ext cx="725886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손실계산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93495CB-7759-59A7-EC5F-5462EA774EDD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3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2C0589-BED0-B47E-FABA-0633CDA2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700" y="4230766"/>
            <a:ext cx="724001" cy="1009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83F463-D820-8BAE-6A7D-DA86E956C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14" y="1652038"/>
            <a:ext cx="3953427" cy="24006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57463-7943-ACAD-606E-146852318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765" y="4167592"/>
            <a:ext cx="3648584" cy="103837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953FBEB-95F8-908C-8269-30AF2E5684FA}"/>
              </a:ext>
            </a:extLst>
          </p:cNvPr>
          <p:cNvSpPr/>
          <p:nvPr/>
        </p:nvSpPr>
        <p:spPr>
          <a:xfrm>
            <a:off x="3262825" y="4538365"/>
            <a:ext cx="648929" cy="279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5F21DE-2356-3E0A-07ED-C0748475F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574" y="5283072"/>
            <a:ext cx="4148531" cy="1489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BBE4E-9AE5-06BB-3849-E9BFA8709375}"/>
              </a:ext>
            </a:extLst>
          </p:cNvPr>
          <p:cNvSpPr txBox="1"/>
          <p:nvPr/>
        </p:nvSpPr>
        <p:spPr>
          <a:xfrm>
            <a:off x="539123" y="1067113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F734DC3-8982-0F77-658C-C4A35554CD99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958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786E74-4230-712D-9A87-AC724635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85" y="2584652"/>
            <a:ext cx="4172532" cy="2514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E614A4-6E49-339C-9772-8DC444C98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24" y="5353967"/>
            <a:ext cx="3953427" cy="1181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00C9F-5094-6A7D-7051-27768113F94B}"/>
              </a:ext>
            </a:extLst>
          </p:cNvPr>
          <p:cNvSpPr txBox="1"/>
          <p:nvPr/>
        </p:nvSpPr>
        <p:spPr>
          <a:xfrm>
            <a:off x="335013" y="2628014"/>
            <a:ext cx="3490561" cy="55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            )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구해보면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582FC3-3F67-D6DA-511A-6A0128B7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33" y="2650608"/>
            <a:ext cx="492418" cy="72078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393C0D2-2512-C424-1B59-F42AEF286E1A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013BA-EC80-0E6F-9143-F99835404ED6}"/>
              </a:ext>
            </a:extLst>
          </p:cNvPr>
          <p:cNvSpPr txBox="1"/>
          <p:nvPr/>
        </p:nvSpPr>
        <p:spPr>
          <a:xfrm>
            <a:off x="827158" y="1158898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4071238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2F8113-9703-C8BD-2D1A-4DBAF5BB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68" y="2688094"/>
            <a:ext cx="6068272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F32820-B60C-2C5A-7918-ED83A9B8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65" y="4130515"/>
            <a:ext cx="2638793" cy="2524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559CE3-B03A-65B7-2B98-1F26A7FE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549" y="5392753"/>
            <a:ext cx="3267531" cy="1028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7186BC-FA0A-5995-0750-5808E25D45BA}"/>
              </a:ext>
            </a:extLst>
          </p:cNvPr>
          <p:cNvSpPr txBox="1"/>
          <p:nvPr/>
        </p:nvSpPr>
        <p:spPr>
          <a:xfrm>
            <a:off x="136261" y="2610490"/>
            <a:ext cx="2742484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          = -0.71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435E4B-6D62-B048-89D3-E74260B79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79" y="2537787"/>
            <a:ext cx="657317" cy="96215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359B693-F2F4-C169-A04A-E07950D2C0B8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2684-784F-DBCB-F416-D3F32CFA9AD4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139178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F395A77-BD89-4AF9-F6E1-B15DA58F9B8A}"/>
              </a:ext>
            </a:extLst>
          </p:cNvPr>
          <p:cNvGrpSpPr/>
          <p:nvPr/>
        </p:nvGrpSpPr>
        <p:grpSpPr>
          <a:xfrm>
            <a:off x="1043598" y="2961778"/>
            <a:ext cx="7273113" cy="3405179"/>
            <a:chOff x="755307" y="2328101"/>
            <a:chExt cx="8022004" cy="43605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030C88-B2DC-EBF3-67B9-C55F3EF9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307" y="2328101"/>
              <a:ext cx="8022004" cy="30179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3B373D-C489-14CC-24A3-53F0E9D4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307" y="5520337"/>
              <a:ext cx="8022003" cy="1168341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FC2BB0D-F002-289B-7310-FA27F7ABBCE6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7B317-CBAE-148C-6375-09319E44B39F}"/>
              </a:ext>
            </a:extLst>
          </p:cNvPr>
          <p:cNvSpPr txBox="1"/>
          <p:nvPr/>
        </p:nvSpPr>
        <p:spPr>
          <a:xfrm>
            <a:off x="827158" y="1297541"/>
            <a:ext cx="7258869" cy="155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대한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sigmoid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미분값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304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A458E4-2879-7E43-6586-ECD7531A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4" y="2863513"/>
            <a:ext cx="7602011" cy="3791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97475-BD16-7A19-AD61-BADF70327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91" y="5706065"/>
            <a:ext cx="628738" cy="3620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9087706-4DB7-640F-AA79-F7B55188147E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C218B-501E-D463-CBE0-EA9D845195EB}"/>
              </a:ext>
            </a:extLst>
          </p:cNvPr>
          <p:cNvSpPr txBox="1"/>
          <p:nvPr/>
        </p:nvSpPr>
        <p:spPr>
          <a:xfrm>
            <a:off x="827158" y="1242526"/>
            <a:ext cx="7258869" cy="155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  <a:p>
            <a:pPr marL="13716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Z3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w5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대하여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편미분하면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23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6AC951-F350-02CD-7CAE-624F69B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7" y="2549144"/>
            <a:ext cx="7382905" cy="410584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E0020D6-6C58-306A-F563-E637AFC09942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919EA-1252-DE5B-1045-E57C50EBEA94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295861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2472AA-D03D-4DBF-6A3A-0DE4E61D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9AE43DD-7ECB-454D-BD91-3752EF21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4" y="2548986"/>
            <a:ext cx="4877481" cy="41915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F50F3DC-1D43-A140-4CEE-0762D526BDF4}"/>
              </a:ext>
            </a:extLst>
          </p:cNvPr>
          <p:cNvGrpSpPr/>
          <p:nvPr/>
        </p:nvGrpSpPr>
        <p:grpSpPr>
          <a:xfrm>
            <a:off x="1518829" y="3189390"/>
            <a:ext cx="6625545" cy="3355145"/>
            <a:chOff x="999626" y="2666170"/>
            <a:chExt cx="7144747" cy="419183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0BD00B-0D69-5718-91F0-BCFA1618BC53}"/>
                </a:ext>
              </a:extLst>
            </p:cNvPr>
            <p:cNvGrpSpPr/>
            <p:nvPr/>
          </p:nvGrpSpPr>
          <p:grpSpPr>
            <a:xfrm>
              <a:off x="999626" y="2666170"/>
              <a:ext cx="7144747" cy="4191830"/>
              <a:chOff x="999626" y="2666170"/>
              <a:chExt cx="7144747" cy="419183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CBA72E1-6537-2CBD-6893-82E4F4C18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3943" y="5905367"/>
                <a:ext cx="6916115" cy="95263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BEE63CA-56A2-1386-D366-6AA397F0E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626" y="4185488"/>
                <a:ext cx="7144747" cy="139084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932CDD2-1A66-BCC6-33CB-1FF709178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943" y="2666170"/>
                <a:ext cx="5745303" cy="136460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79482-8374-1B08-2AE8-6931B0152421}"/>
                </a:ext>
              </a:extLst>
            </p:cNvPr>
            <p:cNvSpPr txBox="1"/>
            <p:nvPr/>
          </p:nvSpPr>
          <p:spPr>
            <a:xfrm>
              <a:off x="4933502" y="4838484"/>
              <a:ext cx="2840793" cy="558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              =  0.551</a:t>
              </a: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982311E1-8400-6934-2E10-BFAC784FCC54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40639-5296-04E0-ED7C-EA97E8AA2CC3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1071139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000F86-313E-BA5B-791C-6227AC0AB83F}"/>
              </a:ext>
            </a:extLst>
          </p:cNvPr>
          <p:cNvGrpSpPr/>
          <p:nvPr/>
        </p:nvGrpSpPr>
        <p:grpSpPr>
          <a:xfrm>
            <a:off x="835699" y="1988825"/>
            <a:ext cx="7681344" cy="4334107"/>
            <a:chOff x="404683" y="1053531"/>
            <a:chExt cx="8621328" cy="55896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083B46-1C54-ADD7-DDA7-B82ACF33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83" y="1053531"/>
              <a:ext cx="8297433" cy="36168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DDAB95-EEEC-C916-823E-201CD36D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573" y="4380597"/>
              <a:ext cx="447737" cy="29531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D16ABBB-CA1D-C60C-1117-030473A9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2116" y="4228176"/>
              <a:ext cx="323895" cy="44773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1A6FF5F-44DE-2D35-4DF6-966E9E35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1592" y="2852930"/>
              <a:ext cx="1365414" cy="4362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706D14-D8C3-1D07-958B-660E3BBF95CB}"/>
                </a:ext>
              </a:extLst>
            </p:cNvPr>
            <p:cNvSpPr txBox="1"/>
            <p:nvPr/>
          </p:nvSpPr>
          <p:spPr>
            <a:xfrm>
              <a:off x="1790193" y="4925318"/>
              <a:ext cx="5721665" cy="1717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              = -0.71x0.229.0.582 = -0.095</a:t>
              </a:r>
            </a:p>
            <a:p>
              <a:pPr lvl="1"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      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경사하강법을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 이용한 가중치 학습법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:</a:t>
              </a:r>
            </a:p>
            <a:p>
              <a:pPr lvl="1"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rPr>
                <a:t>       </a:t>
              </a:r>
              <a:r>
                <a:rPr lang="en-US" altLang="ko-KR" sz="2000" b="1" u="sng" dirty="0">
                  <a:solidFill>
                    <a:srgbClr val="FF0000"/>
                  </a:solidFill>
                  <a:latin typeface="KoPub돋움체_Pro Light" pitchFamily="18" charset="-127"/>
                  <a:ea typeface="KoPub돋움체_Pro Light" pitchFamily="18" charset="-127"/>
                </a:rPr>
                <a:t>0.4595 = 0.45 + 0.095 x 0.1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B7F8D10-C7E9-A3D6-9E30-2595CEC5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5861" y="4959041"/>
              <a:ext cx="533474" cy="638264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5B57DDB0-5C18-6C5D-9B75-8A26A962FF68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14760-4354-02BD-D30A-931D8A9BF7DC}"/>
              </a:ext>
            </a:extLst>
          </p:cNvPr>
          <p:cNvSpPr txBox="1"/>
          <p:nvPr/>
        </p:nvSpPr>
        <p:spPr>
          <a:xfrm>
            <a:off x="827158" y="951899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441520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8C4702-9852-1056-CDCA-61E9D0B3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15" y="2795323"/>
            <a:ext cx="5967603" cy="381548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7B2F455-BDBD-CF65-9E39-64693584FF26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32574-941F-0CF6-93AA-DC7E1FB3B482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2568565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E64747-5D3B-CBDD-CECD-A243764E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15" y="2600204"/>
            <a:ext cx="8201241" cy="39971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F97731C-33E2-9723-E5C8-8B47A193FC77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E0606-16B7-D6CF-9D84-E5E4ECF7EEC9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3905742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D303508-BBD5-2E1F-7753-B5D996E2CD35}"/>
              </a:ext>
            </a:extLst>
          </p:cNvPr>
          <p:cNvGrpSpPr/>
          <p:nvPr/>
        </p:nvGrpSpPr>
        <p:grpSpPr>
          <a:xfrm>
            <a:off x="597117" y="2852930"/>
            <a:ext cx="8175383" cy="3854440"/>
            <a:chOff x="245808" y="1821233"/>
            <a:chExt cx="8738465" cy="474216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FA0A81-065B-500B-9BB4-93CD4B90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08" y="1821233"/>
              <a:ext cx="8738465" cy="42944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2DA701-FD62-F148-866B-76F6193AB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931" y="6115665"/>
              <a:ext cx="3791479" cy="447737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901F2964-78F3-295B-AE0E-F9814B0055C2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B0E31-599C-C52D-5B96-10A53638DE2C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2520608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455D40-DF44-67E5-2778-47991BFA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888" y="5620512"/>
            <a:ext cx="400106" cy="51442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E4EACE3-7E53-FC0A-1B73-23E919822B89}"/>
              </a:ext>
            </a:extLst>
          </p:cNvPr>
          <p:cNvGrpSpPr/>
          <p:nvPr/>
        </p:nvGrpSpPr>
        <p:grpSpPr>
          <a:xfrm>
            <a:off x="597296" y="2564894"/>
            <a:ext cx="7682414" cy="3913235"/>
            <a:chOff x="403613" y="1562296"/>
            <a:chExt cx="8440328" cy="50998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B4BC81-08E6-0C6F-4DB8-E877BC33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613" y="1562296"/>
              <a:ext cx="8440328" cy="43154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FDC70A-3289-41E0-E18D-CB1D7106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14" y="5958601"/>
              <a:ext cx="2187735" cy="703507"/>
            </a:xfrm>
            <a:prstGeom prst="rect">
              <a:avLst/>
            </a:prstGeom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2D19196-831D-81D9-64D6-05537D40EC1A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0CBA8-EEBF-FF6E-91E1-171B9932EB2D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3177930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A53864B-11AA-E36E-DE38-BC54EC61F7A5}"/>
              </a:ext>
            </a:extLst>
          </p:cNvPr>
          <p:cNvGrpSpPr/>
          <p:nvPr/>
        </p:nvGrpSpPr>
        <p:grpSpPr>
          <a:xfrm>
            <a:off x="1162322" y="2852930"/>
            <a:ext cx="7258870" cy="3503199"/>
            <a:chOff x="694991" y="1365976"/>
            <a:chExt cx="8021169" cy="39831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611ECD-0AD2-7481-D809-1789C34B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5245" y="1365976"/>
              <a:ext cx="3905795" cy="23815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209A8E-D648-700F-1346-1687EF62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91" y="4301233"/>
              <a:ext cx="8021169" cy="1047896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AF18391B-FC78-6861-1E7D-D74B47C0E213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D2AB3-9984-BEF3-5EC0-C089F53C77E3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3013843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A221F9C-BF6D-D617-24F0-20BA586CAA59}"/>
              </a:ext>
            </a:extLst>
          </p:cNvPr>
          <p:cNvGrpSpPr/>
          <p:nvPr/>
        </p:nvGrpSpPr>
        <p:grpSpPr>
          <a:xfrm>
            <a:off x="654724" y="1988825"/>
            <a:ext cx="7786181" cy="4473161"/>
            <a:chOff x="415060" y="1836189"/>
            <a:chExt cx="8069990" cy="479483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2C9ECC2-43F7-967B-C8FB-72974ABC1239}"/>
                </a:ext>
              </a:extLst>
            </p:cNvPr>
            <p:cNvGrpSpPr/>
            <p:nvPr/>
          </p:nvGrpSpPr>
          <p:grpSpPr>
            <a:xfrm>
              <a:off x="415060" y="1836189"/>
              <a:ext cx="8069990" cy="4794831"/>
              <a:chOff x="-41570" y="1053663"/>
              <a:chExt cx="8696770" cy="56562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C65487B-2194-10ED-B8B7-522FE69BA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72" y="2165825"/>
                <a:ext cx="8259328" cy="454405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6A9106-BD1D-7781-932D-D99E0E58CBA6}"/>
                  </a:ext>
                </a:extLst>
              </p:cNvPr>
              <p:cNvSpPr txBox="1"/>
              <p:nvPr/>
            </p:nvSpPr>
            <p:spPr>
              <a:xfrm>
                <a:off x="-41570" y="1053663"/>
                <a:ext cx="6223111" cy="640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ko-KR" altLang="en-US" sz="1600" b="1" dirty="0" err="1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이와같은</a:t>
                </a:r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 방식으로</a:t>
                </a:r>
                <a:r>
                  <a:rPr lang="en-US" altLang="ko-KR" sz="1600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                         )</a:t>
                </a:r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를 구하면</a:t>
                </a:r>
                <a:endPara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004072-8675-3D57-F6F8-CB4BE813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4218" y="1836189"/>
              <a:ext cx="1838582" cy="71447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F1949F-85A0-9052-3FCF-79782FFA1C32}"/>
              </a:ext>
            </a:extLst>
          </p:cNvPr>
          <p:cNvSpPr txBox="1"/>
          <p:nvPr/>
        </p:nvSpPr>
        <p:spPr>
          <a:xfrm>
            <a:off x="827158" y="1446672"/>
            <a:ext cx="72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-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7FA8F47-4797-D5A6-4E92-F123D238243F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5747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987B8F-9754-42AB-5560-788F6073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7" y="2749197"/>
            <a:ext cx="8116433" cy="390579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39EC021-216B-DE70-9DEB-374F69D6DE82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97332-058C-D92A-04F8-024976BEED3C}"/>
              </a:ext>
            </a:extLst>
          </p:cNvPr>
          <p:cNvSpPr txBox="1"/>
          <p:nvPr/>
        </p:nvSpPr>
        <p:spPr>
          <a:xfrm>
            <a:off x="827158" y="1297541"/>
            <a:ext cx="7258869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역전파</a:t>
            </a:r>
            <a:r>
              <a:rPr lang="en-US" altLang="ko-KR" dirty="0"/>
              <a:t>(Backpropagation) –</a:t>
            </a:r>
            <a:r>
              <a:rPr lang="ko-KR" altLang="en-US" dirty="0"/>
              <a:t>예제</a:t>
            </a:r>
            <a:endParaRPr lang="en-US" altLang="ko-KR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3271768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20"/>
                <a:ext cx="8335923" cy="54150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기울기 소멸문제</a:t>
                </a: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(Vanishing Gradient)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ko-KR" altLang="en-US" sz="1600" dirty="0"/>
                  <a:t>기존 신경망에서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(sigmoid), tanh</a:t>
                </a:r>
                <a:r>
                  <a:rPr lang="ko-KR" altLang="en-US" sz="1600" dirty="0"/>
                  <a:t> 같은 활성화 함수를 쓰면 문제가 생긴다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ko-KR" altLang="en-US" sz="1600" dirty="0" err="1"/>
                  <a:t>시그모이드</a:t>
                </a:r>
                <a:r>
                  <a:rPr lang="ko-KR" altLang="en-US" sz="1600" dirty="0"/>
                  <a:t> 미분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 최대값이 </a:t>
                </a:r>
                <a:r>
                  <a:rPr lang="en-US" altLang="ko-KR" sz="1600" b="1" dirty="0"/>
                  <a:t>0.25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항상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보다 작음</a:t>
                </a:r>
                <a:r>
                  <a:rPr lang="en-US" altLang="ko-KR" sz="1600" dirty="0"/>
                  <a:t>)</a:t>
                </a:r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tanh </a:t>
                </a:r>
                <a:r>
                  <a:rPr lang="ko-KR" altLang="en-US" sz="1600" dirty="0"/>
                  <a:t>미분도 최대값이 </a:t>
                </a:r>
                <a:r>
                  <a:rPr lang="en-US" altLang="ko-KR" sz="1600" b="1" dirty="0"/>
                  <a:t>1</a:t>
                </a:r>
                <a:r>
                  <a:rPr lang="ko-KR" altLang="en-US" sz="1600" dirty="0"/>
                  <a:t>이고 대부분의 입력에서는 </a:t>
                </a:r>
                <a:r>
                  <a:rPr lang="ko-KR" altLang="en-US" sz="1600" b="1" dirty="0"/>
                  <a:t>작은 값</a:t>
                </a:r>
                <a:endParaRPr lang="ko-KR" altLang="en-US" sz="1600" dirty="0"/>
              </a:p>
              <a:p>
                <a:pPr lvl="1">
                  <a:lnSpc>
                    <a:spcPct val="200000"/>
                  </a:lnSpc>
                </a:pPr>
                <a:r>
                  <a:rPr lang="ko-KR" altLang="en-US" dirty="0"/>
                  <a:t>깊은 신경망에서는 </a:t>
                </a:r>
                <a:r>
                  <a:rPr lang="ko-KR" altLang="en-US" b="1" dirty="0"/>
                  <a:t>연쇄 법칙</a:t>
                </a:r>
                <a:r>
                  <a:rPr lang="en-US" altLang="ko-KR" b="1" dirty="0"/>
                  <a:t>(chain rule)</a:t>
                </a:r>
                <a:r>
                  <a:rPr lang="ko-KR" altLang="en-US" dirty="0"/>
                  <a:t> 으로 미분이 곱해지는데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-KR" altLang="en-US" dirty="0"/>
                  <a:t>작은 수</a:t>
                </a:r>
                <a:r>
                  <a:rPr lang="en-US" altLang="ko-KR" dirty="0"/>
                  <a:t>(0.1 ~ 0.5)</a:t>
                </a:r>
                <a:r>
                  <a:rPr lang="ko-KR" altLang="en-US" dirty="0"/>
                  <a:t>가 계속 곱해지면 기울기가 </a:t>
                </a:r>
                <a:r>
                  <a:rPr lang="en-US" altLang="ko-KR" b="1" dirty="0"/>
                  <a:t>0</a:t>
                </a:r>
                <a:r>
                  <a:rPr lang="ko-KR" altLang="en-US" b="1" dirty="0"/>
                  <a:t>에 가까워져</a:t>
                </a:r>
                <a:r>
                  <a:rPr lang="ko-KR" altLang="en-US" dirty="0"/>
                  <a:t> 학습이 멈추게 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endParaRPr lang="en-US" altLang="ko-KR" dirty="0"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20"/>
                <a:ext cx="8335923" cy="5415058"/>
              </a:xfrm>
              <a:blipFill>
                <a:blip r:embed="rId2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EB7B4DC7-2D07-2CB2-402D-6D1EA01D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가중합 또는 전달 함수</a:t>
            </a:r>
          </a:p>
          <a:p>
            <a:pPr lvl="1">
              <a:lnSpc>
                <a:spcPct val="20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 함수라고도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들어오는 신호에 가중치를 곱해서 다음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계산되면 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함수로 보내기 때문에 전달 함수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EAE341-655A-C33F-4C60-221AC2C6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318222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E319-37B6-9172-7E1B-CF40607CB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76BC1B7-3406-F00E-7D88-32E04256D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19"/>
                <a:ext cx="8335923" cy="558787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기울기 소멸문제</a:t>
                </a:r>
                <a:r>
                  <a:rPr lang="en-US" altLang="ko-KR" b="1" dirty="0">
                    <a:latin typeface="KoPub돋움체_Pro Bold" pitchFamily="18" charset="-127"/>
                    <a:ea typeface="KoPub돋움체_Pro Bold" pitchFamily="18" charset="-127"/>
                  </a:rPr>
                  <a:t>(Vanishing Gradient)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700" dirty="0" err="1"/>
                  <a:t>시그모이드</a:t>
                </a:r>
                <a:r>
                  <a:rPr lang="ko-KR" altLang="en-US" sz="1700" dirty="0"/>
                  <a:t> 함수의 도함수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1700" dirty="0"/>
                  <a:t>가 왜 </a:t>
                </a:r>
                <a:r>
                  <a:rPr lang="ko-KR" altLang="en-US" sz="1700" b="1" dirty="0"/>
                  <a:t>항상 </a:t>
                </a:r>
                <a:r>
                  <a:rPr lang="en-US" altLang="ko-KR" sz="1700" b="1" dirty="0"/>
                  <a:t>1</a:t>
                </a:r>
                <a:r>
                  <a:rPr lang="ko-KR" altLang="en-US" sz="1700" b="1" dirty="0"/>
                  <a:t>보다 작고 최대값이 </a:t>
                </a:r>
                <a:r>
                  <a:rPr lang="en-US" altLang="ko-KR" sz="1700" b="1" dirty="0"/>
                  <a:t>0.25</a:t>
                </a:r>
                <a:r>
                  <a:rPr lang="ko-KR" altLang="en-US" sz="1700" b="1" dirty="0"/>
                  <a:t>인 이유</a:t>
                </a:r>
                <a:endParaRPr lang="en-US" altLang="ko-KR" sz="17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700" b="1" dirty="0"/>
                  <a:t>	1. </a:t>
                </a:r>
                <a:r>
                  <a:rPr lang="ko-KR" altLang="en-US" sz="1700" b="1" dirty="0" err="1"/>
                  <a:t>시그모이드</a:t>
                </a:r>
                <a:r>
                  <a:rPr lang="ko-KR" altLang="en-US" sz="1700" b="1" dirty="0"/>
                  <a:t> 함수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ar-AE" altLang="ko-KR" sz="17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ko-KR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altLang="ko-KR" sz="17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altLang="ko-KR" sz="17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ko-KR" sz="17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altLang="ko-KR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ar-AE" sz="1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altLang="ko-KR" sz="17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ar-AE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ar-AE" altLang="ko-KR" sz="17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700" b="1" dirty="0"/>
                  <a:t>       2. </a:t>
                </a:r>
                <a:r>
                  <a:rPr lang="ko-KR" altLang="en-US" sz="1700" b="1" dirty="0"/>
                  <a:t>도함수 </a:t>
                </a:r>
                <a:r>
                  <a:rPr lang="ko-KR" altLang="en-US" sz="1700" dirty="0"/>
                  <a:t>연쇄법칙을 적용하면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m:rPr>
                        <m:nor/>
                      </m:rPr>
                      <a:rPr lang="ko-KR" altLang="en-US" sz="1700" i="1"/>
                      <m:t> 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ko-KR" alt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ko-KR" altLang="en-US" sz="1700" b="0" dirty="0"/>
              </a:p>
              <a:p>
                <a:pPr marL="0" indent="0">
                  <a:buNone/>
                </a:pPr>
                <a:r>
                  <a:rPr lang="en-US" altLang="ko-KR" sz="1700" b="1" dirty="0"/>
                  <a:t>     3. </a:t>
                </a:r>
                <a:r>
                  <a:rPr lang="ko-KR" altLang="en-US" sz="1700" b="1" dirty="0"/>
                  <a:t>함수 형태 해석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1700" dirty="0"/>
                  <a:t>의 값은 항상 </a:t>
                </a:r>
                <a14:m>
                  <m:oMath xmlns:m="http://schemas.openxmlformats.org/officeDocument/2006/math"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sz="1700" dirty="0"/>
                  <a:t> </a:t>
                </a:r>
                <a:r>
                  <a:rPr lang="ko-KR" altLang="en-US" sz="1700" dirty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1700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ko-KR" altLang="en-US" sz="1700" i="1"/>
                      <m:t>단 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ko-KR" altLang="en-US" sz="1700" i="1"/>
                      <m:t> 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700" b="0" dirty="0"/>
              </a:p>
              <a:p>
                <a:pPr marL="0" indent="0">
                  <a:buNone/>
                </a:pPr>
                <a:r>
                  <a:rPr lang="en-US" altLang="ko-KR" sz="1700" b="1" dirty="0"/>
                  <a:t>     4. </a:t>
                </a:r>
                <a:r>
                  <a:rPr lang="ko-KR" altLang="en-US" sz="1700" b="1" dirty="0"/>
                  <a:t>최대값 찾기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이제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sz="1700" dirty="0"/>
                  <a:t>를 최적화 하면</a:t>
                </a:r>
                <a:r>
                  <a:rPr lang="en-US" altLang="ko-KR" sz="17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70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도함수</a:t>
                </a:r>
                <a:r>
                  <a:rPr lang="en-US" altLang="ko-KR" sz="17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ko-KR" altLang="en-US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이를 </a:t>
                </a:r>
                <a:r>
                  <a:rPr lang="en-US" altLang="ko-KR" sz="1700" dirty="0"/>
                  <a:t>0</a:t>
                </a:r>
                <a:r>
                  <a:rPr lang="ko-KR" altLang="en-US" sz="1700" dirty="0"/>
                  <a:t>으로 두면</a:t>
                </a:r>
                <a:r>
                  <a:rPr lang="en-US" altLang="ko-KR" sz="17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700">
                        <a:latin typeface="Cambria Math" panose="02040503050406030204" pitchFamily="18" charset="0"/>
                      </a:rPr>
                      <m:t>1</m:t>
                    </m:r>
                    <m:r>
                      <a:rPr lang="ko-KR" altLang="en-US" sz="17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 ⇒ </m:t>
                    </m:r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즉</a:t>
                </a:r>
                <a:r>
                  <a:rPr lang="en-US" altLang="ko-KR" sz="1700" dirty="0"/>
                  <a:t>, </a:t>
                </a:r>
                <a:r>
                  <a:rPr lang="ko-KR" altLang="en-US" sz="1700" dirty="0" err="1"/>
                  <a:t>시그모이드</a:t>
                </a:r>
                <a:r>
                  <a:rPr lang="ko-KR" altLang="en-US" sz="1700" dirty="0"/>
                  <a:t> 출력이 </a:t>
                </a:r>
                <a:r>
                  <a:rPr lang="en-US" altLang="ko-KR" sz="1700" b="1" dirty="0"/>
                  <a:t>0.5</a:t>
                </a:r>
                <a:r>
                  <a:rPr lang="ko-KR" altLang="en-US" sz="1700" b="1" dirty="0"/>
                  <a:t>일 때</a:t>
                </a:r>
                <a:r>
                  <a:rPr lang="ko-KR" altLang="en-US" sz="1700" dirty="0"/>
                  <a:t> 도함수가 최대가 된다</a:t>
                </a:r>
                <a:r>
                  <a:rPr lang="en-US" altLang="ko-KR" sz="1700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sz="1700" b="1" dirty="0"/>
                  <a:t>     5. </a:t>
                </a:r>
                <a:r>
                  <a:rPr lang="ko-KR" altLang="en-US" sz="1700" b="1" dirty="0"/>
                  <a:t>최대값 계산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7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ko-KR" alt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ko-KR" alt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70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70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ko-KR" altLang="en-US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7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ko-KR" altLang="en-US" sz="17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70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ko-KR" altLang="en-US" sz="1700" dirty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즉</a:t>
                </a:r>
                <a:r>
                  <a:rPr lang="en-US" altLang="ko-KR" sz="1700" dirty="0"/>
                  <a:t>, </a:t>
                </a:r>
                <a:r>
                  <a:rPr lang="ko-KR" altLang="en-US" sz="1700" dirty="0" err="1"/>
                  <a:t>시그모이드의</a:t>
                </a:r>
                <a:r>
                  <a:rPr lang="ko-KR" altLang="en-US" sz="1700" dirty="0"/>
                  <a:t> 기울기는 </a:t>
                </a:r>
                <a:r>
                  <a:rPr lang="ko-KR" altLang="en-US" sz="1700" b="1" dirty="0"/>
                  <a:t>항상 </a:t>
                </a:r>
                <a:r>
                  <a:rPr lang="en-US" altLang="ko-KR" sz="1700" b="1" dirty="0"/>
                  <a:t>1</a:t>
                </a:r>
                <a:r>
                  <a:rPr lang="ko-KR" altLang="en-US" sz="1700" b="1" dirty="0"/>
                  <a:t>보다 작고</a:t>
                </a:r>
                <a:r>
                  <a:rPr lang="en-US" altLang="ko-KR" sz="1700" b="1" dirty="0"/>
                  <a:t>, </a:t>
                </a:r>
                <a:r>
                  <a:rPr lang="ko-KR" altLang="en-US" sz="1700" b="1" dirty="0"/>
                  <a:t>최대 </a:t>
                </a:r>
                <a:r>
                  <a:rPr lang="en-US" altLang="ko-KR" sz="1700" b="1" dirty="0"/>
                  <a:t>0.25</a:t>
                </a:r>
                <a:r>
                  <a:rPr lang="ko-KR" altLang="en-US" sz="1700" dirty="0"/>
                  <a:t>이다</a:t>
                </a:r>
                <a:r>
                  <a:rPr lang="en-US" altLang="ko-KR" sz="1700" dirty="0"/>
                  <a:t>.</a:t>
                </a:r>
              </a:p>
              <a:p>
                <a:endParaRPr lang="en-US" altLang="ko-KR" sz="17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700" dirty="0"/>
              </a:p>
              <a:p>
                <a:pPr lvl="1">
                  <a:lnSpc>
                    <a:spcPct val="150000"/>
                  </a:lnSpc>
                </a:pPr>
                <a:endParaRPr lang="en-US" altLang="ko-KR" sz="17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76BC1B7-3406-F00E-7D88-32E04256D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19"/>
                <a:ext cx="8335923" cy="5587879"/>
              </a:xfrm>
              <a:blipFill>
                <a:blip r:embed="rId2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465F91C9-762F-8ED7-C96F-E8619A01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252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07FF-CC00-239A-3C9D-5FC4DC7DF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564EC5-97D1-CE15-0997-5877964C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기울기 소멸문제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(Vanishing Gradient)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은닉층이 많은 신경망에서 주로 발생하는데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 오차가 크게 줄어들어 학습이 되지 않는 현상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소멸되기 때문에 학습되는 양이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가까워져 학습이 더디게 진행되다 오차를 더 줄이지 못하고 그 상태로 수렴하는 현상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 대신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(ReLU)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함수를 사용하면 해결할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E222A7-9D33-7B9E-C059-24CA03A8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322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046432"/>
            <a:ext cx="6251173" cy="457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343C8ED-CBE7-7DF7-F989-F90BE74D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39A5899-333C-8ACD-740F-4CA84F029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355148"/>
            <a:ext cx="6251173" cy="64410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기울기 소멸문제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(Vanishing Gradient)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871751-A729-9EED-8009-4DC61F8C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54" y="1613247"/>
            <a:ext cx="7787163" cy="483898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874D7BF-6FD6-B34F-50CC-12B8A90D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딥러닝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566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sz="2600" dirty="0"/>
              <a:t>활성화 함수</a:t>
            </a:r>
            <a:r>
              <a:rPr lang="en-US" altLang="ko-KR" sz="2600" dirty="0"/>
              <a:t>(Activation function)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24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239934"/>
            <a:ext cx="8335923" cy="5415058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활성화함수란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/>
              <a:t>활성화 함수는 뉴런의 </a:t>
            </a:r>
            <a:r>
              <a:rPr lang="ko-KR" altLang="en-US" dirty="0" err="1"/>
              <a:t>출력값을</a:t>
            </a:r>
            <a:r>
              <a:rPr lang="ko-KR" altLang="en-US" dirty="0"/>
              <a:t> 결정하는 비선형 함수이며</a:t>
            </a:r>
            <a:r>
              <a:rPr lang="en-US" altLang="ko-KR" dirty="0"/>
              <a:t>, </a:t>
            </a:r>
            <a:r>
              <a:rPr lang="ko-KR" altLang="en-US" dirty="0"/>
              <a:t>딥러닝 모델이 복잡한 패턴을 학습하도록 도와주는 핵심 요소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160000"/>
              </a:lnSpc>
            </a:pPr>
            <a:r>
              <a:rPr lang="ko-KR" altLang="en-US" sz="1600" dirty="0"/>
              <a:t>왜 필요한가</a:t>
            </a:r>
            <a:r>
              <a:rPr lang="en-US" altLang="ko-KR" sz="1600" dirty="0"/>
              <a:t>?</a:t>
            </a:r>
          </a:p>
          <a:p>
            <a:pPr lvl="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비선형성 추가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신경망에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비선형성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넣지 않으면, 아무리 층을 많이 쌓아도 결국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하나의 선형 함수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단순화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됨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활성화 함수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모델이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복잡하고 다양한 패턴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학습할 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있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신호의 크기를 조절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입력값을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일정 범위로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정규화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하거나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강하게 반응할 값만 활성화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수 있게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만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듬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</a:pP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뉴런의 구조</a:t>
            </a:r>
            <a:endParaRPr lang="en-US" altLang="ko-KR" sz="1600" dirty="0"/>
          </a:p>
          <a:p>
            <a:pPr lvl="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한 뉴런에서는 다음과 같은 계산이 </a:t>
            </a:r>
            <a:r>
              <a:rPr lang="ko-KR" altLang="en-US" sz="1600" dirty="0" err="1"/>
              <a:t>일어남</a:t>
            </a:r>
            <a:endParaRPr lang="en-US" altLang="ko-KR" sz="1600" dirty="0"/>
          </a:p>
          <a:p>
            <a:pPr lvl="3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 </a:t>
            </a:r>
            <a:r>
              <a:rPr lang="en-US" altLang="ko-KR" sz="1600" i="1" dirty="0"/>
              <a:t>ϕ(z)</a:t>
            </a:r>
            <a:r>
              <a:rPr lang="ko-KR" altLang="en-US" sz="1600" dirty="0"/>
              <a:t>가 바로 </a:t>
            </a:r>
            <a:r>
              <a:rPr lang="ko-KR" altLang="en-US" sz="1600" b="1" dirty="0"/>
              <a:t>활성화 함수</a:t>
            </a:r>
            <a:r>
              <a:rPr lang="ko-KR" altLang="en-US" sz="1600" dirty="0"/>
              <a:t>임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5E629D-0571-DC75-FBB0-D80DE41E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17C92-3F84-96ED-BCB6-10057899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69" y="5445245"/>
            <a:ext cx="2649922" cy="763762"/>
          </a:xfrm>
          <a:prstGeom prst="rect">
            <a:avLst/>
          </a:prstGeom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A59060D1-6A07-3F1A-582E-C3D32ACA7D29}"/>
              </a:ext>
            </a:extLst>
          </p:cNvPr>
          <p:cNvSpPr/>
          <p:nvPr/>
        </p:nvSpPr>
        <p:spPr>
          <a:xfrm>
            <a:off x="5666533" y="5618066"/>
            <a:ext cx="288035" cy="51846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24DB-E717-E7C2-402B-1A5F0854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DCED3F3-C6FF-C4BF-B528-738546D45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239934"/>
                <a:ext cx="8335923" cy="5415058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800" dirty="0">
                    <a:latin typeface="KoPub돋움체_Pro Light" pitchFamily="18" charset="-127"/>
                    <a:ea typeface="KoPub돋움체_Pro Light" pitchFamily="18" charset="-127"/>
                  </a:rPr>
                  <a:t> </a:t>
                </a:r>
                <a:r>
                  <a:rPr lang="ko-KR" altLang="en-US" sz="1800" dirty="0">
                    <a:latin typeface="KoPub돋움체_Pro Light" pitchFamily="18" charset="-127"/>
                    <a:ea typeface="KoPub돋움체_Pro Light" pitchFamily="18" charset="-127"/>
                  </a:rPr>
                  <a:t>참고사항</a:t>
                </a:r>
                <a:endParaRPr lang="en-US" altLang="ko-KR" sz="1800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dirty="0"/>
                  <a:t> </a:t>
                </a:r>
                <a:r>
                  <a:rPr lang="en-US" altLang="ko-KR" sz="1600" dirty="0" err="1"/>
                  <a:t>w</a:t>
                </a:r>
                <a:r>
                  <a:rPr lang="en-US" altLang="ko-KR" sz="1600" baseline="30000" dirty="0" err="1"/>
                  <a:t>T</a:t>
                </a:r>
                <a:r>
                  <a:rPr lang="en-US" altLang="ko-KR" sz="1600" dirty="0" err="1"/>
                  <a:t>.x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의 의미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신경망에서 흔히 쓰는 </a:t>
                </a:r>
                <a:r>
                  <a:rPr lang="ko-KR" altLang="en-US" sz="1600" b="1" dirty="0"/>
                  <a:t>선형 변환</a:t>
                </a:r>
                <a:r>
                  <a:rPr lang="en-US" altLang="ko-KR" sz="1600" dirty="0"/>
                  <a:t>(fully connected layer, dense layer)</a:t>
                </a:r>
                <a:r>
                  <a:rPr lang="ko-KR" altLang="en-US" sz="1600" dirty="0"/>
                  <a:t>은 보통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		   </a:t>
                </a:r>
                <a:r>
                  <a:rPr lang="ko-KR" altLang="en-US" sz="1600" dirty="0"/>
                  <a:t>형태로 쓴다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1600" dirty="0"/>
                  <a:t>는 가중치 행렬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는 입력 벡터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bias </a:t>
                </a:r>
                <a:r>
                  <a:rPr lang="ko-KR" altLang="en-US" sz="1600" dirty="0"/>
                  <a:t>벡터이다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가 </a:t>
                </a:r>
                <a:r>
                  <a:rPr lang="ko-KR" altLang="en-US" sz="1600" b="1" dirty="0"/>
                  <a:t>벡터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 하나의 뉴런 가중치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라면</a:t>
                </a:r>
                <a:r>
                  <a:rPr lang="en-US" altLang="ko-KR" sz="1600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sz="1600" dirty="0"/>
                  <a:t>는 단순히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의 </a:t>
                </a:r>
                <a:r>
                  <a:rPr lang="ko-KR" altLang="en-US" sz="1600" b="1" dirty="0"/>
                  <a:t>내적</a:t>
                </a:r>
                <a:r>
                  <a:rPr lang="en-US" altLang="ko-KR" sz="1600" b="1" dirty="0"/>
                  <a:t>(dot product)</a:t>
                </a:r>
                <a:r>
                  <a:rPr lang="ko-KR" altLang="en-US" sz="1600" dirty="0"/>
                  <a:t> 을 만들기 위해 </a:t>
                </a:r>
                <a:r>
                  <a:rPr lang="ko-KR" altLang="en-US" sz="1600" b="1" dirty="0"/>
                  <a:t>행렬 곱 연산 규칙에 맞춰</a:t>
                </a:r>
                <a:r>
                  <a:rPr lang="ko-KR" altLang="en-US" sz="1600" dirty="0"/>
                  <a:t> 전치</a:t>
                </a:r>
                <a:r>
                  <a:rPr lang="en-US" altLang="ko-KR" sz="1600" dirty="0"/>
                  <a:t>(transpose)</a:t>
                </a:r>
                <a:r>
                  <a:rPr lang="ko-KR" altLang="en-US" sz="1600" dirty="0"/>
                  <a:t>한 것임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단순히 </a:t>
                </a:r>
                <a:r>
                  <a:rPr lang="ko-KR" altLang="en-US" sz="1600" b="1" dirty="0"/>
                  <a:t>내적</a:t>
                </a:r>
                <a:r>
                  <a:rPr lang="ko-KR" altLang="en-US" sz="1600" dirty="0"/>
                  <a:t>을 표현하기 위해 </a:t>
                </a:r>
                <a:r>
                  <a:rPr lang="en-US" altLang="ko-KR" sz="1600" dirty="0"/>
                  <a:t>transpose</a:t>
                </a:r>
                <a:r>
                  <a:rPr lang="ko-KR" altLang="en-US" sz="1600" dirty="0"/>
                  <a:t>를 쓰는 것임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Light" pitchFamily="18" charset="-127"/>
                  <a:ea typeface="KoPub돋움체_Pro Light" pitchFamily="18" charset="-127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DCED3F3-C6FF-C4BF-B528-738546D45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239934"/>
                <a:ext cx="8335923" cy="54150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6A8010DA-8A21-E4CD-5E1F-73971608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3B951-903B-0539-2477-4A86A4E0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50" y="5324623"/>
            <a:ext cx="4435739" cy="1394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766634-9F74-69ED-0339-1956EB95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848" y="5731114"/>
            <a:ext cx="208626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85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299B-F9AA-8910-8084-B92817E2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DD42DE8-5068-4109-79C6-7B537918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335923" cy="541505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대표적 활성화함수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선택 기준은</a:t>
            </a:r>
            <a:r>
              <a:rPr lang="en-US" altLang="ko-KR" b="1" dirty="0"/>
              <a:t>?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3BA025-2179-59EE-BA70-193505EA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145401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167EE-23D0-C995-D750-9AA3C5B2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73" y="1655062"/>
            <a:ext cx="7970813" cy="2119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B754B0-0582-A9B0-97DB-7C1CF042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72" y="4465926"/>
            <a:ext cx="6244429" cy="2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11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690230" y="1527969"/>
            <a:ext cx="7856653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활성화를 할 것인지 여부를 결정한다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CF943-23FC-CD4E-EB62-7FDD10BC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987" y="3717035"/>
            <a:ext cx="1731546" cy="2304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57" y="4120284"/>
            <a:ext cx="5451442" cy="262926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D4A185E-99DE-4B17-BDEB-BD3EC8C71377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(Sigmoid)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시그모이드 함수는 선형 함수의 결과를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사이에서 비선형 형태로 변형해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회귀와 같은 분류 문제를 확률적으로 표현하는 데 사용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과거에는 인기가 많았으나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모델의 깊이가 깊어지면 기울기가 사라지는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‘기울기 소멸 문제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 problem)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 발생하여 딥러닝 모델에서는 잘 사용하지 않음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수식을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2EF00-BC00-458C-F1F6-043E9B25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76" y="4655597"/>
            <a:ext cx="2659008" cy="20162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F190DDF-ADD6-6EF8-D70E-587F3DCD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81" y="260615"/>
            <a:ext cx="8107710" cy="800724"/>
          </a:xfrm>
        </p:spPr>
        <p:txBody>
          <a:bodyPr/>
          <a:lstStyle/>
          <a:p>
            <a:pPr algn="ctr"/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활성화 함수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(Activation Function)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7C6DC0-2B26-E0C1-9767-7A244676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891" y="3867612"/>
            <a:ext cx="2000529" cy="778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53E4DC-4B1A-2A1B-350E-A6D2F2698725}"/>
              </a:ext>
            </a:extLst>
          </p:cNvPr>
          <p:cNvSpPr txBox="1"/>
          <p:nvPr/>
        </p:nvSpPr>
        <p:spPr>
          <a:xfrm>
            <a:off x="1024713" y="4581140"/>
            <a:ext cx="3662501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가장 광범위하게 사용됨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비선형이며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(0, 1)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미분가능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소멸문제가 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6255</TotalTime>
  <Words>5332</Words>
  <Application>Microsoft Office PowerPoint</Application>
  <PresentationFormat>화면 슬라이드 쇼(4:3)</PresentationFormat>
  <Paragraphs>916</Paragraphs>
  <Slides>106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106</vt:i4>
      </vt:variant>
    </vt:vector>
  </HeadingPairs>
  <TitlesOfParts>
    <vt:vector size="123" baseType="lpstr">
      <vt:lpstr>-apple-system</vt:lpstr>
      <vt:lpstr>Arial Unicode MS</vt:lpstr>
      <vt:lpstr>HY견고딕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Calibri</vt:lpstr>
      <vt:lpstr>Cambria Math</vt:lpstr>
      <vt:lpstr>Symbol</vt:lpstr>
      <vt:lpstr>Verdana</vt:lpstr>
      <vt:lpstr>Wingdings</vt:lpstr>
      <vt:lpstr>Wingdings 2</vt:lpstr>
      <vt:lpstr>2_Office Theme</vt:lpstr>
      <vt:lpstr>디자인 사용자 지정</vt:lpstr>
      <vt:lpstr>Deep Learning(II)</vt:lpstr>
      <vt:lpstr>PowerPoint 프레젠테이션</vt:lpstr>
      <vt:lpstr>PowerPoint 프레젠테이션</vt:lpstr>
      <vt:lpstr>딥러닝 구조</vt:lpstr>
      <vt:lpstr>PowerPoint 프레젠테이션</vt:lpstr>
      <vt:lpstr>PowerPoint 프레젠테이션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딥러닝 구조</vt:lpstr>
      <vt:lpstr>손실함수(Loss)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딥러닝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딥러닝 학습</vt:lpstr>
      <vt:lpstr>딥러닝 학습</vt:lpstr>
      <vt:lpstr>딥러닝 학습</vt:lpstr>
      <vt:lpstr>딥러닝 학습</vt:lpstr>
      <vt:lpstr>딥러닝 학습</vt:lpstr>
      <vt:lpstr>활성화 함수(Activation function)</vt:lpstr>
      <vt:lpstr>활성화 함수(Activation Function)</vt:lpstr>
      <vt:lpstr>활성화 함수(Activation Function)</vt:lpstr>
      <vt:lpstr>활성화 함수(Activation Function)</vt:lpstr>
      <vt:lpstr>PowerPoint 프레젠테이션</vt:lpstr>
      <vt:lpstr>활성화 함수(Activation Function)</vt:lpstr>
      <vt:lpstr>활성화 함수(Activation Function)</vt:lpstr>
      <vt:lpstr>활성화 함수(Activation Function)</vt:lpstr>
      <vt:lpstr>PowerPoint 프레젠테이션</vt:lpstr>
      <vt:lpstr>활성화 함수(Activation Function)</vt:lpstr>
      <vt:lpstr>활성화 함수(Activation Function)</vt:lpstr>
      <vt:lpstr>활성화 함수(Activation Function)</vt:lpstr>
      <vt:lpstr>활성화 함수(Activation Function)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665</cp:revision>
  <cp:lastPrinted>2025-04-16T07:26:13Z</cp:lastPrinted>
  <dcterms:created xsi:type="dcterms:W3CDTF">2013-04-05T19:58:06Z</dcterms:created>
  <dcterms:modified xsi:type="dcterms:W3CDTF">2025-09-22T06:07:47Z</dcterms:modified>
</cp:coreProperties>
</file>